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304" r:id="rId2"/>
    <p:sldId id="264" r:id="rId3"/>
    <p:sldId id="266" r:id="rId4"/>
    <p:sldId id="305" r:id="rId5"/>
    <p:sldId id="313" r:id="rId6"/>
    <p:sldId id="322" r:id="rId7"/>
    <p:sldId id="314" r:id="rId8"/>
    <p:sldId id="315" r:id="rId9"/>
    <p:sldId id="270" r:id="rId10"/>
    <p:sldId id="268" r:id="rId11"/>
    <p:sldId id="347" r:id="rId12"/>
    <p:sldId id="348" r:id="rId13"/>
    <p:sldId id="320" r:id="rId14"/>
    <p:sldId id="284" r:id="rId15"/>
    <p:sldId id="316" r:id="rId16"/>
    <p:sldId id="317" r:id="rId17"/>
    <p:sldId id="340" r:id="rId18"/>
    <p:sldId id="341" r:id="rId19"/>
    <p:sldId id="339" r:id="rId20"/>
    <p:sldId id="349" r:id="rId21"/>
    <p:sldId id="318" r:id="rId22"/>
    <p:sldId id="319" r:id="rId23"/>
    <p:sldId id="321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296" r:id="rId32"/>
    <p:sldId id="289" r:id="rId33"/>
    <p:sldId id="285" r:id="rId34"/>
    <p:sldId id="323" r:id="rId35"/>
    <p:sldId id="344" r:id="rId36"/>
  </p:sldIdLst>
  <p:sldSz cx="12192000" cy="6858000"/>
  <p:notesSz cx="6858000" cy="9144000"/>
  <p:embeddedFontLst>
    <p:embeddedFont>
      <p:font typeface="나눔스퀘어_ac" panose="020B0600000101010101" pitchFamily="50" charset="-127"/>
      <p:regular r:id="rId39"/>
    </p:embeddedFont>
    <p:embeddedFont>
      <p:font typeface="나눔스퀘어_ac ExtraBold" panose="020B0600000101010101" pitchFamily="50" charset="-127"/>
      <p:bold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나눔스퀘어_ac Bold" panose="020B0600000101010101" pitchFamily="50" charset="-127"/>
      <p:bold r:id="rId43"/>
    </p:embeddedFont>
    <p:embeddedFont>
      <p:font typeface="나눔스퀘어 ExtraBold" panose="020B0600000101010101" pitchFamily="50" charset="-127"/>
      <p:bold r:id="rId44"/>
    </p:embeddedFont>
    <p:embeddedFont>
      <p:font typeface="Cambria Math" panose="02040503050406030204" pitchFamily="18" charset="0"/>
      <p:regular r:id="rId45"/>
    </p:embeddedFont>
    <p:embeddedFont>
      <p:font typeface="조선일보명조" panose="02030304000000000000" pitchFamily="18" charset="-127"/>
      <p:regular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B4C7E7"/>
    <a:srgbClr val="C00000"/>
    <a:srgbClr val="4472C4"/>
    <a:srgbClr val="F4B183"/>
    <a:srgbClr val="3C74C5"/>
    <a:srgbClr val="127CEA"/>
    <a:srgbClr val="A5D5E9"/>
    <a:srgbClr val="B9DC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62" autoAdjust="0"/>
    <p:restoredTop sz="88915" autoAdjust="0"/>
  </p:normalViewPr>
  <p:slideViewPr>
    <p:cSldViewPr snapToGrid="0">
      <p:cViewPr varScale="1">
        <p:scale>
          <a:sx n="102" d="100"/>
          <a:sy n="102" d="100"/>
        </p:scale>
        <p:origin x="13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낙상사고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  <c:pt idx="4">
                  <c:v>합계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3828</c:v>
                </c:pt>
                <c:pt idx="1">
                  <c:v>3755</c:v>
                </c:pt>
                <c:pt idx="2">
                  <c:v>3721</c:v>
                </c:pt>
                <c:pt idx="3">
                  <c:v>3474</c:v>
                </c:pt>
                <c:pt idx="4">
                  <c:v>14778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03-42EA-9523-455493202C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기타 안전사고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  <c:pt idx="4">
                  <c:v>합계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2305</c:v>
                </c:pt>
                <c:pt idx="1">
                  <c:v>2463</c:v>
                </c:pt>
                <c:pt idx="2">
                  <c:v>2141</c:v>
                </c:pt>
                <c:pt idx="3">
                  <c:v>1874</c:v>
                </c:pt>
                <c:pt idx="4">
                  <c:v>8783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03-42EA-9523-455493202C3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570866368"/>
        <c:axId val="1570867328"/>
        <c:axId val="0"/>
      </c:bar3DChart>
      <c:catAx>
        <c:axId val="1570866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endParaRPr lang="ko-KR"/>
          </a:p>
        </c:txPr>
        <c:crossAx val="1570867328"/>
        <c:crosses val="autoZero"/>
        <c:auto val="1"/>
        <c:lblAlgn val="ctr"/>
        <c:lblOffset val="100"/>
        <c:noMultiLvlLbl val="0"/>
      </c:catAx>
      <c:valAx>
        <c:axId val="1570867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endParaRPr lang="ko-KR"/>
          </a:p>
        </c:txPr>
        <c:crossAx val="15708663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나눔스퀘어_ac Bold" panose="020B0600000101010101" pitchFamily="50" charset="-127"/>
          <a:ea typeface="나눔스퀘어_ac Bold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D1-4D9E-A4E5-4FBB4B0AAF9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1D1-4D9E-A4E5-4FBB4B0AAF90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12012</c:v>
                </c:pt>
                <c:pt idx="1">
                  <c:v>2763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89-4C55-A447-C5B6FD27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65~69세</c:v>
                </c:pt>
              </c:strCache>
            </c:strRef>
          </c:tx>
          <c:spPr>
            <a:solidFill>
              <a:schemeClr val="accent5">
                <a:tint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DA-45C1-B564-30E19F203D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70~74세</c:v>
                </c:pt>
              </c:strCache>
            </c:strRef>
          </c:tx>
          <c:spPr>
            <a:solidFill>
              <a:schemeClr val="accent5">
                <a:tint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DA-45C1-B564-30E19F203D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75~79세</c:v>
                </c:pt>
              </c:strCache>
            </c:strRef>
          </c:tx>
          <c:spPr>
            <a:solidFill>
              <a:schemeClr val="accent5">
                <a:tint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DA-45C1-B564-30E19F203DF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80~84세</c:v>
                </c:pt>
              </c:strCache>
            </c:strRef>
          </c:tx>
          <c:spPr>
            <a:solidFill>
              <a:schemeClr val="accent5">
                <a:shade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BDA-45C1-B564-30E19F203DF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85~89세</c:v>
                </c:pt>
              </c:strCache>
            </c:strRef>
          </c:tx>
          <c:spPr>
            <a:solidFill>
              <a:schemeClr val="accent5">
                <a:shade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2196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DA-45C1-B564-30E19F203DF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90세~</c:v>
                </c:pt>
              </c:strCache>
            </c:strRef>
          </c:tx>
          <c:spPr>
            <a:solidFill>
              <a:schemeClr val="accent5">
                <a:shade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BDA-45C1-B564-30E19F203D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42996480"/>
        <c:axId val="1142999392"/>
      </c:barChart>
      <c:catAx>
        <c:axId val="1142996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42999392"/>
        <c:crosses val="autoZero"/>
        <c:auto val="1"/>
        <c:lblAlgn val="ctr"/>
        <c:lblOffset val="100"/>
        <c:noMultiLvlLbl val="0"/>
      </c:catAx>
      <c:valAx>
        <c:axId val="1142999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endParaRPr lang="ko-KR"/>
          </a:p>
        </c:txPr>
        <c:crossAx val="1142996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968527537548411"/>
          <c:y val="0.91724821323053085"/>
          <c:w val="0.73496464111609761"/>
          <c:h val="4.96560761804770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나눔스퀘어_ac Bold" panose="020B0600000101010101" pitchFamily="50" charset="-127"/>
          <a:ea typeface="나눔스퀘어_ac Bold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8F283-FEDF-4E18-929F-0A3909E24A06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9A807-283E-45B8-B773-62BC1A21D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0219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B773A-D66D-471B-8F58-436E5FED047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165D4-637E-4DE8-A35E-B41228DBE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31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872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937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308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349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335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556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28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615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23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46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023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995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295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0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07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326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598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585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799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284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4735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30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7717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6284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742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580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38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868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786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944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165D4-637E-4DE8-A35E-B41228DBE92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842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92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648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990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87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393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77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738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51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96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998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175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 userDrawn="1"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" name="원호 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2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2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19" name="원호 1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1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1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665" b="82900" l="9244" r="91765">
                        <a14:foregroundMark x1="81513" y1="32714" x2="81513" y2="32714"/>
                        <a14:foregroundMark x1="81008" y1="22305" x2="81008" y2="22305"/>
                        <a14:foregroundMark x1="87563" y1="19331" x2="87563" y2="19331"/>
                        <a14:foregroundMark x1="89580" y1="25651" x2="89580" y2="25651"/>
                        <a14:foregroundMark x1="90420" y1="36803" x2="90420" y2="36803"/>
                        <a14:foregroundMark x1="88739" y1="44610" x2="88739" y2="44610"/>
                        <a14:foregroundMark x1="76807" y1="35316" x2="76807" y2="35316"/>
                        <a14:foregroundMark x1="76471" y1="31227" x2="76471" y2="31227"/>
                        <a14:foregroundMark x1="82689" y1="46468" x2="82689" y2="46468"/>
                        <a14:foregroundMark x1="88739" y1="33457" x2="88739" y2="33457"/>
                        <a14:foregroundMark x1="84538" y1="22677" x2="84202" y2="21933"/>
                        <a14:foregroundMark x1="77479" y1="31970" x2="77479" y2="31970"/>
                        <a14:foregroundMark x1="68571" y1="20446" x2="68571" y2="20446"/>
                        <a14:foregroundMark x1="68571" y1="15985" x2="68571" y2="15985"/>
                        <a14:foregroundMark x1="69412" y1="55762" x2="69412" y2="55762"/>
                        <a14:foregroundMark x1="63529" y1="83271" x2="63529" y2="83271"/>
                        <a14:foregroundMark x1="74622" y1="81784" x2="74622" y2="81784"/>
                        <a14:foregroundMark x1="81513" y1="56506" x2="81513" y2="56506"/>
                        <a14:foregroundMark x1="58992" y1="55762" x2="58992" y2="55762"/>
                        <a14:foregroundMark x1="59160" y1="67286" x2="59160" y2="67286"/>
                        <a14:foregroundMark x1="53277" y1="64684" x2="53277" y2="64684"/>
                        <a14:foregroundMark x1="50924" y1="63941" x2="50924" y2="63941"/>
                        <a14:foregroundMark x1="88571" y1="63941" x2="88571" y2="63941"/>
                        <a14:foregroundMark x1="71092" y1="64684" x2="71092" y2="64684"/>
                        <a14:foregroundMark x1="45378" y1="68773" x2="45378" y2="68773"/>
                        <a14:foregroundMark x1="40840" y1="63569" x2="40840" y2="63569"/>
                        <a14:foregroundMark x1="38487" y1="73978" x2="38487" y2="73978"/>
                        <a14:foregroundMark x1="41513" y1="73978" x2="41513" y2="73978"/>
                        <a14:foregroundMark x1="45042" y1="80669" x2="45042" y2="80669"/>
                        <a14:foregroundMark x1="66050" y1="71375" x2="66050" y2="71375"/>
                        <a14:foregroundMark x1="37311" y1="72491" x2="37311" y2="72491"/>
                        <a14:foregroundMark x1="31597" y1="63569" x2="31597" y2="63569"/>
                        <a14:foregroundMark x1="28739" y1="63569" x2="28739" y2="63569"/>
                        <a14:foregroundMark x1="30588" y1="77695" x2="30588" y2="77695"/>
                        <a14:foregroundMark x1="34622" y1="81784" x2="34622" y2="81784"/>
                        <a14:foregroundMark x1="21345" y1="64312" x2="21345" y2="64312"/>
                        <a14:foregroundMark x1="10588" y1="63941" x2="10588" y2="63941"/>
                        <a14:foregroundMark x1="9916" y1="55762" x2="9916" y2="55762"/>
                        <a14:foregroundMark x1="87731" y1="26394" x2="87731" y2="26394"/>
                        <a14:foregroundMark x1="87395" y1="23792" x2="87395" y2="23792"/>
                        <a14:foregroundMark x1="80672" y1="27509" x2="80672" y2="27509"/>
                        <a14:foregroundMark x1="81008" y1="17100" x2="81008" y2="17100"/>
                        <a14:foregroundMark x1="77143" y1="22305" x2="77143" y2="22305"/>
                        <a14:foregroundMark x1="82689" y1="18587" x2="82689" y2="18587"/>
                        <a14:foregroundMark x1="87899" y1="18216" x2="87899" y2="18216"/>
                        <a14:foregroundMark x1="83025" y1="11896" x2="83025" y2="11896"/>
                        <a14:foregroundMark x1="82353" y1="20818" x2="82353" y2="20818"/>
                        <a14:foregroundMark x1="72941" y1="71747" x2="72941" y2="71747"/>
                        <a14:foregroundMark x1="88739" y1="60223" x2="88739" y2="60223"/>
                        <a14:foregroundMark x1="86891" y1="73234" x2="86891" y2="73234"/>
                        <a14:foregroundMark x1="80000" y1="76580" x2="80000" y2="76580"/>
                        <a14:foregroundMark x1="32941" y1="63569" x2="32941" y2="63569"/>
                        <a14:foregroundMark x1="30924" y1="80297" x2="30924" y2="80297"/>
                        <a14:foregroundMark x1="22857" y1="65428" x2="22857" y2="65428"/>
                      </a14:backgroundRemoval>
                    </a14:imgEffect>
                  </a14:imgLayer>
                </a14:imgProps>
              </a:ext>
            </a:extLst>
          </a:blip>
          <a:srcRect t="6631" r="6047" b="9776"/>
          <a:stretch/>
        </p:blipFill>
        <p:spPr>
          <a:xfrm>
            <a:off x="10279272" y="328616"/>
            <a:ext cx="1518518" cy="58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0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gnews.co.kr/news/article.html?no=805146" TargetMode="External"/><Relationship Id="rId3" Type="http://schemas.openxmlformats.org/officeDocument/2006/relationships/hyperlink" Target="https://www.kca.go.kr/home/sub.do?menukey=4006&amp;mode=view&amp;no=1003370972" TargetMode="External"/><Relationship Id="rId7" Type="http://schemas.openxmlformats.org/officeDocument/2006/relationships/hyperlink" Target="https://www.kita.net/researchTrade/report/tradeBrief/tradeBriefDetail.do?no=2316&amp;utm_source=chatgpt.co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ihasa.re.kr/publish/report/view?seq=60654" TargetMode="External"/><Relationship Id="rId5" Type="http://schemas.openxmlformats.org/officeDocument/2006/relationships/hyperlink" Target="https://www.monews.co.kr/news/articleView.html?idxno=334522" TargetMode="External"/><Relationship Id="rId10" Type="http://schemas.openxmlformats.org/officeDocument/2006/relationships/hyperlink" Target="https://www.yna.co.kr/view/AKR20240502026200051" TargetMode="External"/><Relationship Id="rId4" Type="http://schemas.openxmlformats.org/officeDocument/2006/relationships/hyperlink" Target="https://www.yna.co.kr/view/AKR20231227082500530" TargetMode="External"/><Relationship Id="rId9" Type="http://schemas.openxmlformats.org/officeDocument/2006/relationships/hyperlink" Target="https://www.ccnnews.co.kr/news/articleView.html?idxno=209797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8"/>
            <a:ext cx="12192000" cy="685581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818936" y="2003992"/>
            <a:ext cx="3519487" cy="35813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4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</a:t>
            </a:r>
            <a:r>
              <a:rPr lang="en-US" altLang="ko-KR" sz="14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ko-KR" altLang="en-US" sz="14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 </a:t>
            </a:r>
            <a:r>
              <a:rPr lang="en-US" altLang="ko-KR" sz="14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</a:t>
            </a:r>
            <a:r>
              <a:rPr lang="ko-KR" altLang="en-US" sz="1400" b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디지털 트레이닝 </a:t>
            </a:r>
            <a:r>
              <a:rPr lang="ko-KR" altLang="en-US" sz="1400" b="1" kern="0" dirty="0" err="1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해커톤</a:t>
            </a:r>
            <a:endParaRPr lang="ko-KR" altLang="en-US" sz="1400" b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688544-4EB1-4D4D-B7A0-B620025C58AD}"/>
              </a:ext>
            </a:extLst>
          </p:cNvPr>
          <p:cNvSpPr txBox="1"/>
          <p:nvPr/>
        </p:nvSpPr>
        <p:spPr>
          <a:xfrm>
            <a:off x="1697235" y="2458977"/>
            <a:ext cx="63291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000" kern="0" dirty="0" smtClean="0">
                <a:solidFill>
                  <a:srgbClr val="3C74C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고령층</a:t>
            </a:r>
            <a:r>
              <a:rPr lang="ko-KR" altLang="en-US" sz="3000" kern="0" dirty="0" smtClean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안전과 </a:t>
            </a:r>
            <a:r>
              <a:rPr lang="ko-KR" altLang="en-US" sz="3000" kern="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편의를 </a:t>
            </a:r>
            <a:endParaRPr lang="en-US" altLang="ko-KR" sz="3000" kern="0" dirty="0" smtClean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defRPr/>
            </a:pPr>
            <a:r>
              <a:rPr lang="ko-KR" altLang="en-US" sz="3000" kern="0" dirty="0" smtClean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고려한 맞춤형 </a:t>
            </a:r>
            <a:r>
              <a:rPr lang="ko-KR" altLang="en-US" sz="3000" kern="0" dirty="0">
                <a:solidFill>
                  <a:srgbClr val="3C74C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주거 공간 </a:t>
            </a:r>
            <a:r>
              <a:rPr lang="ko-KR" altLang="en-US" sz="3000" kern="0" dirty="0" smtClean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솔루션</a:t>
            </a:r>
            <a:endParaRPr lang="en-US" altLang="ko-KR" sz="3000" kern="0" dirty="0" smtClean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2C175A2-B3E9-4998-B0F2-D31C2C680A0A}"/>
              </a:ext>
            </a:extLst>
          </p:cNvPr>
          <p:cNvSpPr/>
          <p:nvPr/>
        </p:nvSpPr>
        <p:spPr>
          <a:xfrm>
            <a:off x="1697235" y="2002712"/>
            <a:ext cx="358140" cy="358140"/>
          </a:xfrm>
          <a:prstGeom prst="ellipse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25286" y="3701177"/>
            <a:ext cx="2374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시니어스케이프</a:t>
            </a:r>
            <a:endParaRPr kumimoji="1"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25286" y="4012259"/>
            <a:ext cx="24518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김동혁</a:t>
            </a:r>
            <a:r>
              <a:rPr kumimoji="1" lang="en-US" altLang="ko-KR" sz="1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김나현 </a:t>
            </a:r>
            <a:r>
              <a:rPr kumimoji="1" lang="ko-KR" altLang="en-US" sz="1500" kern="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박장원</a:t>
            </a:r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ko-KR" altLang="en-US" sz="1500" kern="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서정임</a:t>
            </a:r>
            <a:endParaRPr kumimoji="1" lang="ko-KR" altLang="en-US" sz="15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90687"/>
            <a:ext cx="2228850" cy="365125"/>
          </a:xfrm>
        </p:spPr>
        <p:txBody>
          <a:bodyPr/>
          <a:lstStyle/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02606" y="3701177"/>
            <a:ext cx="0" cy="70912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FDF29D4-3909-43F6-A463-A4988C3439A2}"/>
              </a:ext>
            </a:extLst>
          </p:cNvPr>
          <p:cNvGrpSpPr/>
          <p:nvPr/>
        </p:nvGrpSpPr>
        <p:grpSpPr>
          <a:xfrm>
            <a:off x="5562000" y="2207937"/>
            <a:ext cx="1193860" cy="1135031"/>
            <a:chOff x="3997004" y="2399826"/>
            <a:chExt cx="1193860" cy="1135031"/>
          </a:xfrm>
        </p:grpSpPr>
        <p:sp>
          <p:nvSpPr>
            <p:cNvPr id="33" name="원호 32">
              <a:extLst>
                <a:ext uri="{FF2B5EF4-FFF2-40B4-BE49-F238E27FC236}">
                  <a16:creationId xmlns:a16="http://schemas.microsoft.com/office/drawing/2014/main" id="{BB04C592-B5C6-460E-A799-5B709DEA10A5}"/>
                </a:ext>
              </a:extLst>
            </p:cNvPr>
            <p:cNvSpPr/>
            <p:nvPr/>
          </p:nvSpPr>
          <p:spPr>
            <a:xfrm>
              <a:off x="4772935" y="2458455"/>
              <a:ext cx="358140" cy="358140"/>
            </a:xfrm>
            <a:prstGeom prst="arc">
              <a:avLst/>
            </a:prstGeom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F71A5D1-9A3F-43AF-B511-88E218075F47}"/>
                </a:ext>
              </a:extLst>
            </p:cNvPr>
            <p:cNvGrpSpPr/>
            <p:nvPr/>
          </p:nvGrpSpPr>
          <p:grpSpPr>
            <a:xfrm>
              <a:off x="3997004" y="2399826"/>
              <a:ext cx="1193860" cy="1135031"/>
              <a:chOff x="10662779" y="145846"/>
              <a:chExt cx="1317727" cy="1252793"/>
            </a:xfrm>
          </p:grpSpPr>
          <p:sp>
            <p:nvSpPr>
              <p:cNvPr id="36" name="원호 35">
                <a:extLst>
                  <a:ext uri="{FF2B5EF4-FFF2-40B4-BE49-F238E27FC236}">
                    <a16:creationId xmlns:a16="http://schemas.microsoft.com/office/drawing/2014/main" id="{4808228D-F3C2-4F4F-9223-F18183E8FE09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155D082-69F0-465B-8BC7-00C5F94A0DB5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159DCBA4-1596-4953-A830-D35560343E15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V="1">
                <a:off x="11980506" y="365527"/>
                <a:ext cx="0" cy="1033112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9" name="Picture 2" descr="Compose를 사용하여 화면 간 이동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646" y="2002712"/>
            <a:ext cx="2749614" cy="52545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33"/>
          <a:stretch/>
        </p:blipFill>
        <p:spPr>
          <a:xfrm>
            <a:off x="7677166" y="2135678"/>
            <a:ext cx="2555394" cy="55437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/>
          <a:srcRect t="6631" r="6047" b="9776"/>
          <a:stretch/>
        </p:blipFill>
        <p:spPr>
          <a:xfrm>
            <a:off x="8305591" y="2247572"/>
            <a:ext cx="1269406" cy="506581"/>
          </a:xfrm>
          <a:prstGeom prst="rect">
            <a:avLst/>
          </a:prstGeom>
        </p:spPr>
      </p:pic>
      <p:sp>
        <p:nvSpPr>
          <p:cNvPr id="5" name="순서도: 연결자 4"/>
          <p:cNvSpPr/>
          <p:nvPr/>
        </p:nvSpPr>
        <p:spPr>
          <a:xfrm>
            <a:off x="7913445" y="2617075"/>
            <a:ext cx="45719" cy="4571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7734318" y="2817345"/>
            <a:ext cx="2484000" cy="0"/>
          </a:xfrm>
          <a:prstGeom prst="line">
            <a:avLst/>
          </a:prstGeom>
          <a:ln>
            <a:solidFill>
              <a:srgbClr val="DA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연결자 7"/>
          <p:cNvSpPr/>
          <p:nvPr/>
        </p:nvSpPr>
        <p:spPr>
          <a:xfrm>
            <a:off x="7839075" y="2743200"/>
            <a:ext cx="102394" cy="4571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202,300개 이상의 노인 스톡 일러스트, Royalty-Free 벡터 그래픽 및 클립 아트 - iStoc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7" b="72549" l="9967" r="870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179" y="1113999"/>
            <a:ext cx="1567842" cy="156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51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</a:t>
            </a:r>
            <a:r>
              <a:rPr lang="ko-KR" altLang="en-US" b="1" i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68167" y="1035968"/>
            <a:ext cx="18742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타겟 사용자 분석</a:t>
            </a:r>
            <a:endParaRPr lang="en-US" altLang="ko-KR" sz="5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761077" y="2186041"/>
            <a:ext cx="2318119" cy="2485551"/>
            <a:chOff x="1305732" y="1815877"/>
            <a:chExt cx="1604865" cy="1720781"/>
          </a:xfrm>
        </p:grpSpPr>
        <p:sp>
          <p:nvSpPr>
            <p:cNvPr id="51" name="원형 50"/>
            <p:cNvSpPr/>
            <p:nvPr/>
          </p:nvSpPr>
          <p:spPr>
            <a:xfrm>
              <a:off x="1305732" y="1815877"/>
              <a:ext cx="1604865" cy="1604865"/>
            </a:xfrm>
            <a:prstGeom prst="pie">
              <a:avLst>
                <a:gd name="adj1" fmla="val 10789672"/>
                <a:gd name="adj2" fmla="val 16200000"/>
              </a:avLst>
            </a:prstGeom>
            <a:solidFill>
              <a:srgbClr val="37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0800000">
              <a:off x="1765170" y="2853740"/>
              <a:ext cx="682918" cy="682918"/>
            </a:xfrm>
            <a:prstGeom prst="triangle">
              <a:avLst/>
            </a:prstGeom>
            <a:solidFill>
              <a:srgbClr val="37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1461528" y="1974849"/>
              <a:ext cx="1290205" cy="129020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143130" y="2186041"/>
            <a:ext cx="2318119" cy="2485551"/>
            <a:chOff x="1305732" y="1815877"/>
            <a:chExt cx="1604865" cy="1720781"/>
          </a:xfrm>
        </p:grpSpPr>
        <p:sp>
          <p:nvSpPr>
            <p:cNvPr id="64" name="원형 63"/>
            <p:cNvSpPr/>
            <p:nvPr/>
          </p:nvSpPr>
          <p:spPr>
            <a:xfrm>
              <a:off x="1305732" y="1815877"/>
              <a:ext cx="1604865" cy="1604865"/>
            </a:xfrm>
            <a:prstGeom prst="pie">
              <a:avLst>
                <a:gd name="adj1" fmla="val 13349585"/>
                <a:gd name="adj2" fmla="val 18912008"/>
              </a:avLst>
            </a:prstGeom>
            <a:solidFill>
              <a:srgbClr val="37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5" name="이등변 삼각형 64"/>
            <p:cNvSpPr/>
            <p:nvPr/>
          </p:nvSpPr>
          <p:spPr>
            <a:xfrm rot="10800000">
              <a:off x="1765170" y="2853740"/>
              <a:ext cx="682918" cy="682918"/>
            </a:xfrm>
            <a:prstGeom prst="triangle">
              <a:avLst/>
            </a:prstGeom>
            <a:solidFill>
              <a:srgbClr val="37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1461528" y="1974849"/>
              <a:ext cx="1290205" cy="129020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8525183" y="2186041"/>
            <a:ext cx="2318119" cy="2485551"/>
            <a:chOff x="1305732" y="1815877"/>
            <a:chExt cx="1604865" cy="1720781"/>
          </a:xfrm>
        </p:grpSpPr>
        <p:sp>
          <p:nvSpPr>
            <p:cNvPr id="70" name="원형 69"/>
            <p:cNvSpPr/>
            <p:nvPr/>
          </p:nvSpPr>
          <p:spPr>
            <a:xfrm>
              <a:off x="1305732" y="1815877"/>
              <a:ext cx="1604865" cy="1604865"/>
            </a:xfrm>
            <a:prstGeom prst="pie">
              <a:avLst>
                <a:gd name="adj1" fmla="val 16114245"/>
                <a:gd name="adj2" fmla="val 10903"/>
              </a:avLst>
            </a:prstGeom>
            <a:solidFill>
              <a:srgbClr val="37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1" name="이등변 삼각형 70"/>
            <p:cNvSpPr/>
            <p:nvPr/>
          </p:nvSpPr>
          <p:spPr>
            <a:xfrm rot="10800000">
              <a:off x="1765170" y="2853740"/>
              <a:ext cx="682918" cy="682918"/>
            </a:xfrm>
            <a:prstGeom prst="triangle">
              <a:avLst/>
            </a:prstGeom>
            <a:solidFill>
              <a:srgbClr val="37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1461528" y="1974849"/>
              <a:ext cx="1290205" cy="129020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4572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058" name="Picture 10" descr="Illustration de couple de personnes âgées ai téléchargement gratuit vecteur  de couple de personnes âgées - Urbanbrus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245" y="2186041"/>
            <a:ext cx="2178689" cy="230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69CA7335-280E-4F1D-B164-A3EE873FF59E}"/>
              </a:ext>
            </a:extLst>
          </p:cNvPr>
          <p:cNvSpPr/>
          <p:nvPr/>
        </p:nvSpPr>
        <p:spPr>
          <a:xfrm>
            <a:off x="1444655" y="4815213"/>
            <a:ext cx="2886475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고령층 보호자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9CA7335-280E-4F1D-B164-A3EE873FF59E}"/>
              </a:ext>
            </a:extLst>
          </p:cNvPr>
          <p:cNvSpPr/>
          <p:nvPr/>
        </p:nvSpPr>
        <p:spPr>
          <a:xfrm>
            <a:off x="4846100" y="4815214"/>
            <a:ext cx="2886475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고령층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CA7335-280E-4F1D-B164-A3EE873FF59E}"/>
              </a:ext>
            </a:extLst>
          </p:cNvPr>
          <p:cNvSpPr/>
          <p:nvPr/>
        </p:nvSpPr>
        <p:spPr>
          <a:xfrm>
            <a:off x="8249711" y="4815214"/>
            <a:ext cx="2886475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kern="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사회복지사</a:t>
            </a:r>
            <a:endParaRPr kumimoji="1" lang="ko-KR" altLang="en-US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28"/>
          <a:stretch/>
        </p:blipFill>
        <p:spPr>
          <a:xfrm>
            <a:off x="9121494" y="2315237"/>
            <a:ext cx="1577739" cy="2048709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421"/>
          <a:stretch/>
        </p:blipFill>
        <p:spPr>
          <a:xfrm>
            <a:off x="1939948" y="2290469"/>
            <a:ext cx="1644277" cy="207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4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개요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92875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11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72125" y="1050477"/>
            <a:ext cx="1367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차별화 전략</a:t>
            </a:r>
            <a:endParaRPr lang="en-US" altLang="ko-KR" sz="5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 rot="10800000">
            <a:off x="1749820" y="4225971"/>
            <a:ext cx="4012660" cy="236455"/>
            <a:chOff x="3911123" y="3855398"/>
            <a:chExt cx="5306446" cy="251809"/>
          </a:xfrm>
        </p:grpSpPr>
        <p:sp>
          <p:nvSpPr>
            <p:cNvPr id="47" name="Freeform 153"/>
            <p:cNvSpPr/>
            <p:nvPr/>
          </p:nvSpPr>
          <p:spPr>
            <a:xfrm flipH="1">
              <a:off x="3911123" y="3855398"/>
              <a:ext cx="2180633" cy="251809"/>
            </a:xfrm>
            <a:custGeom>
              <a:avLst/>
              <a:gdLst>
                <a:gd name="connsiteX0" fmla="*/ 0 w 733245"/>
                <a:gd name="connsiteY0" fmla="*/ 198407 h 198407"/>
                <a:gd name="connsiteX1" fmla="*/ 198407 w 733245"/>
                <a:gd name="connsiteY1" fmla="*/ 0 h 198407"/>
                <a:gd name="connsiteX2" fmla="*/ 733245 w 733245"/>
                <a:gd name="connsiteY2" fmla="*/ 0 h 198407"/>
                <a:gd name="connsiteX0" fmla="*/ 0 w 733245"/>
                <a:gd name="connsiteY0" fmla="*/ 198407 h 198407"/>
                <a:gd name="connsiteX1" fmla="*/ 37531 w 733245"/>
                <a:gd name="connsiteY1" fmla="*/ 0 h 198407"/>
                <a:gd name="connsiteX2" fmla="*/ 733245 w 733245"/>
                <a:gd name="connsiteY2" fmla="*/ 0 h 19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3245" h="198407">
                  <a:moveTo>
                    <a:pt x="0" y="198407"/>
                  </a:moveTo>
                  <a:lnTo>
                    <a:pt x="37531" y="0"/>
                  </a:lnTo>
                  <a:lnTo>
                    <a:pt x="733245" y="0"/>
                  </a:ln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8" name="Freeform 153"/>
            <p:cNvSpPr/>
            <p:nvPr/>
          </p:nvSpPr>
          <p:spPr>
            <a:xfrm>
              <a:off x="7035969" y="3855398"/>
              <a:ext cx="2181600" cy="251809"/>
            </a:xfrm>
            <a:custGeom>
              <a:avLst/>
              <a:gdLst>
                <a:gd name="connsiteX0" fmla="*/ 0 w 733245"/>
                <a:gd name="connsiteY0" fmla="*/ 198407 h 198407"/>
                <a:gd name="connsiteX1" fmla="*/ 198407 w 733245"/>
                <a:gd name="connsiteY1" fmla="*/ 0 h 198407"/>
                <a:gd name="connsiteX2" fmla="*/ 733245 w 733245"/>
                <a:gd name="connsiteY2" fmla="*/ 0 h 198407"/>
                <a:gd name="connsiteX0" fmla="*/ 0 w 733245"/>
                <a:gd name="connsiteY0" fmla="*/ 198407 h 198407"/>
                <a:gd name="connsiteX1" fmla="*/ 37531 w 733245"/>
                <a:gd name="connsiteY1" fmla="*/ 0 h 198407"/>
                <a:gd name="connsiteX2" fmla="*/ 733245 w 733245"/>
                <a:gd name="connsiteY2" fmla="*/ 0 h 19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3245" h="198407">
                  <a:moveTo>
                    <a:pt x="0" y="198407"/>
                  </a:moveTo>
                  <a:lnTo>
                    <a:pt x="37531" y="0"/>
                  </a:lnTo>
                  <a:lnTo>
                    <a:pt x="733245" y="0"/>
                  </a:ln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729292" y="2979995"/>
            <a:ext cx="4012660" cy="236455"/>
            <a:chOff x="3911123" y="3855398"/>
            <a:chExt cx="5306446" cy="251809"/>
          </a:xfrm>
        </p:grpSpPr>
        <p:sp>
          <p:nvSpPr>
            <p:cNvPr id="50" name="Freeform 153"/>
            <p:cNvSpPr/>
            <p:nvPr/>
          </p:nvSpPr>
          <p:spPr>
            <a:xfrm flipH="1">
              <a:off x="3911123" y="3855398"/>
              <a:ext cx="2180633" cy="251809"/>
            </a:xfrm>
            <a:custGeom>
              <a:avLst/>
              <a:gdLst>
                <a:gd name="connsiteX0" fmla="*/ 0 w 733245"/>
                <a:gd name="connsiteY0" fmla="*/ 198407 h 198407"/>
                <a:gd name="connsiteX1" fmla="*/ 198407 w 733245"/>
                <a:gd name="connsiteY1" fmla="*/ 0 h 198407"/>
                <a:gd name="connsiteX2" fmla="*/ 733245 w 733245"/>
                <a:gd name="connsiteY2" fmla="*/ 0 h 198407"/>
                <a:gd name="connsiteX0" fmla="*/ 0 w 733245"/>
                <a:gd name="connsiteY0" fmla="*/ 198407 h 198407"/>
                <a:gd name="connsiteX1" fmla="*/ 37531 w 733245"/>
                <a:gd name="connsiteY1" fmla="*/ 0 h 198407"/>
                <a:gd name="connsiteX2" fmla="*/ 733245 w 733245"/>
                <a:gd name="connsiteY2" fmla="*/ 0 h 19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3245" h="198407">
                  <a:moveTo>
                    <a:pt x="0" y="198407"/>
                  </a:moveTo>
                  <a:lnTo>
                    <a:pt x="37531" y="0"/>
                  </a:lnTo>
                  <a:lnTo>
                    <a:pt x="733245" y="0"/>
                  </a:ln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1" name="Freeform 153"/>
            <p:cNvSpPr/>
            <p:nvPr/>
          </p:nvSpPr>
          <p:spPr>
            <a:xfrm>
              <a:off x="7035969" y="3855398"/>
              <a:ext cx="2181600" cy="251809"/>
            </a:xfrm>
            <a:custGeom>
              <a:avLst/>
              <a:gdLst>
                <a:gd name="connsiteX0" fmla="*/ 0 w 733245"/>
                <a:gd name="connsiteY0" fmla="*/ 198407 h 198407"/>
                <a:gd name="connsiteX1" fmla="*/ 198407 w 733245"/>
                <a:gd name="connsiteY1" fmla="*/ 0 h 198407"/>
                <a:gd name="connsiteX2" fmla="*/ 733245 w 733245"/>
                <a:gd name="connsiteY2" fmla="*/ 0 h 198407"/>
                <a:gd name="connsiteX0" fmla="*/ 0 w 733245"/>
                <a:gd name="connsiteY0" fmla="*/ 198407 h 198407"/>
                <a:gd name="connsiteX1" fmla="*/ 37531 w 733245"/>
                <a:gd name="connsiteY1" fmla="*/ 0 h 198407"/>
                <a:gd name="connsiteX2" fmla="*/ 733245 w 733245"/>
                <a:gd name="connsiteY2" fmla="*/ 0 h 19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3245" h="198407">
                  <a:moveTo>
                    <a:pt x="0" y="198407"/>
                  </a:moveTo>
                  <a:lnTo>
                    <a:pt x="37531" y="0"/>
                  </a:lnTo>
                  <a:lnTo>
                    <a:pt x="733245" y="0"/>
                  </a:ln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4" name="모서리가 둥근 직사각형 63"/>
          <p:cNvSpPr/>
          <p:nvPr/>
        </p:nvSpPr>
        <p:spPr>
          <a:xfrm>
            <a:off x="1545996" y="2017337"/>
            <a:ext cx="4345757" cy="332046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accen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1709093" y="2213097"/>
            <a:ext cx="1578917" cy="6422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필요성 판단</a:t>
            </a:r>
            <a:endParaRPr kumimoji="1" lang="en-US" altLang="ko-KR" sz="15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4191400" y="2186381"/>
            <a:ext cx="1578917" cy="6422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</a:t>
            </a:r>
            <a:r>
              <a:rPr kumimoji="1" lang="en-US" altLang="ko-KR" sz="1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ko-KR" altLang="en-US" sz="1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설명</a:t>
            </a:r>
            <a:endParaRPr kumimoji="1" lang="en-US" altLang="ko-KR" sz="15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14325" y="3130684"/>
            <a:ext cx="1116130" cy="114936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보조 기구</a:t>
            </a:r>
            <a:endParaRPr kumimoji="1" lang="en-US" altLang="ko-KR" sz="1500" kern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조사</a:t>
            </a:r>
            <a:endParaRPr kumimoji="1" lang="en-US" altLang="ko-KR" sz="1500" kern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4625822" y="3118543"/>
            <a:ext cx="1116130" cy="114936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견적 일정 조율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709093" y="4566834"/>
            <a:ext cx="1578917" cy="6422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비용 조율</a:t>
            </a:r>
            <a:endParaRPr kumimoji="1" lang="en-US" altLang="ko-KR" sz="15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7" name="Picture 2" descr="고령층 '디지털 소외'…'노인세' 들어보셨나요 - 중기이코노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19" b="96781" l="10000" r="911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389" y="2866590"/>
            <a:ext cx="1799811" cy="1584477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모서리가 둥근 직사각형 89"/>
          <p:cNvSpPr/>
          <p:nvPr/>
        </p:nvSpPr>
        <p:spPr>
          <a:xfrm>
            <a:off x="4113515" y="4566865"/>
            <a:ext cx="1578917" cy="6422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업체 </a:t>
            </a:r>
            <a:r>
              <a:rPr kumimoji="1" lang="ko-KR" altLang="en-US" sz="1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조사</a:t>
            </a:r>
          </a:p>
        </p:txBody>
      </p:sp>
    </p:spTree>
    <p:extLst>
      <p:ext uri="{BB962C8B-B14F-4D97-AF65-F5344CB8AC3E}">
        <p14:creationId xmlns:p14="http://schemas.microsoft.com/office/powerpoint/2010/main" val="168247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개요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92875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11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72125" y="1050477"/>
            <a:ext cx="1367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차별화 전략</a:t>
            </a:r>
            <a:endParaRPr lang="en-US" altLang="ko-KR" sz="5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 rot="10800000">
            <a:off x="1749820" y="4225971"/>
            <a:ext cx="4012660" cy="236455"/>
            <a:chOff x="3911123" y="3855398"/>
            <a:chExt cx="5306446" cy="251809"/>
          </a:xfrm>
        </p:grpSpPr>
        <p:sp>
          <p:nvSpPr>
            <p:cNvPr id="47" name="Freeform 153"/>
            <p:cNvSpPr/>
            <p:nvPr/>
          </p:nvSpPr>
          <p:spPr>
            <a:xfrm flipH="1">
              <a:off x="3911123" y="3855398"/>
              <a:ext cx="2180633" cy="251809"/>
            </a:xfrm>
            <a:custGeom>
              <a:avLst/>
              <a:gdLst>
                <a:gd name="connsiteX0" fmla="*/ 0 w 733245"/>
                <a:gd name="connsiteY0" fmla="*/ 198407 h 198407"/>
                <a:gd name="connsiteX1" fmla="*/ 198407 w 733245"/>
                <a:gd name="connsiteY1" fmla="*/ 0 h 198407"/>
                <a:gd name="connsiteX2" fmla="*/ 733245 w 733245"/>
                <a:gd name="connsiteY2" fmla="*/ 0 h 198407"/>
                <a:gd name="connsiteX0" fmla="*/ 0 w 733245"/>
                <a:gd name="connsiteY0" fmla="*/ 198407 h 198407"/>
                <a:gd name="connsiteX1" fmla="*/ 37531 w 733245"/>
                <a:gd name="connsiteY1" fmla="*/ 0 h 198407"/>
                <a:gd name="connsiteX2" fmla="*/ 733245 w 733245"/>
                <a:gd name="connsiteY2" fmla="*/ 0 h 19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3245" h="198407">
                  <a:moveTo>
                    <a:pt x="0" y="198407"/>
                  </a:moveTo>
                  <a:lnTo>
                    <a:pt x="37531" y="0"/>
                  </a:lnTo>
                  <a:lnTo>
                    <a:pt x="733245" y="0"/>
                  </a:ln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8" name="Freeform 153"/>
            <p:cNvSpPr/>
            <p:nvPr/>
          </p:nvSpPr>
          <p:spPr>
            <a:xfrm>
              <a:off x="7035969" y="3855398"/>
              <a:ext cx="2181600" cy="251809"/>
            </a:xfrm>
            <a:custGeom>
              <a:avLst/>
              <a:gdLst>
                <a:gd name="connsiteX0" fmla="*/ 0 w 733245"/>
                <a:gd name="connsiteY0" fmla="*/ 198407 h 198407"/>
                <a:gd name="connsiteX1" fmla="*/ 198407 w 733245"/>
                <a:gd name="connsiteY1" fmla="*/ 0 h 198407"/>
                <a:gd name="connsiteX2" fmla="*/ 733245 w 733245"/>
                <a:gd name="connsiteY2" fmla="*/ 0 h 198407"/>
                <a:gd name="connsiteX0" fmla="*/ 0 w 733245"/>
                <a:gd name="connsiteY0" fmla="*/ 198407 h 198407"/>
                <a:gd name="connsiteX1" fmla="*/ 37531 w 733245"/>
                <a:gd name="connsiteY1" fmla="*/ 0 h 198407"/>
                <a:gd name="connsiteX2" fmla="*/ 733245 w 733245"/>
                <a:gd name="connsiteY2" fmla="*/ 0 h 19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3245" h="198407">
                  <a:moveTo>
                    <a:pt x="0" y="198407"/>
                  </a:moveTo>
                  <a:lnTo>
                    <a:pt x="37531" y="0"/>
                  </a:lnTo>
                  <a:lnTo>
                    <a:pt x="733245" y="0"/>
                  </a:ln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729292" y="2979995"/>
            <a:ext cx="4012660" cy="236455"/>
            <a:chOff x="3911123" y="3855398"/>
            <a:chExt cx="5306446" cy="251809"/>
          </a:xfrm>
        </p:grpSpPr>
        <p:sp>
          <p:nvSpPr>
            <p:cNvPr id="50" name="Freeform 153"/>
            <p:cNvSpPr/>
            <p:nvPr/>
          </p:nvSpPr>
          <p:spPr>
            <a:xfrm flipH="1">
              <a:off x="3911123" y="3855398"/>
              <a:ext cx="2180633" cy="251809"/>
            </a:xfrm>
            <a:custGeom>
              <a:avLst/>
              <a:gdLst>
                <a:gd name="connsiteX0" fmla="*/ 0 w 733245"/>
                <a:gd name="connsiteY0" fmla="*/ 198407 h 198407"/>
                <a:gd name="connsiteX1" fmla="*/ 198407 w 733245"/>
                <a:gd name="connsiteY1" fmla="*/ 0 h 198407"/>
                <a:gd name="connsiteX2" fmla="*/ 733245 w 733245"/>
                <a:gd name="connsiteY2" fmla="*/ 0 h 198407"/>
                <a:gd name="connsiteX0" fmla="*/ 0 w 733245"/>
                <a:gd name="connsiteY0" fmla="*/ 198407 h 198407"/>
                <a:gd name="connsiteX1" fmla="*/ 37531 w 733245"/>
                <a:gd name="connsiteY1" fmla="*/ 0 h 198407"/>
                <a:gd name="connsiteX2" fmla="*/ 733245 w 733245"/>
                <a:gd name="connsiteY2" fmla="*/ 0 h 19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3245" h="198407">
                  <a:moveTo>
                    <a:pt x="0" y="198407"/>
                  </a:moveTo>
                  <a:lnTo>
                    <a:pt x="37531" y="0"/>
                  </a:lnTo>
                  <a:lnTo>
                    <a:pt x="733245" y="0"/>
                  </a:ln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1" name="Freeform 153"/>
            <p:cNvSpPr/>
            <p:nvPr/>
          </p:nvSpPr>
          <p:spPr>
            <a:xfrm>
              <a:off x="7035969" y="3855398"/>
              <a:ext cx="2181600" cy="251809"/>
            </a:xfrm>
            <a:custGeom>
              <a:avLst/>
              <a:gdLst>
                <a:gd name="connsiteX0" fmla="*/ 0 w 733245"/>
                <a:gd name="connsiteY0" fmla="*/ 198407 h 198407"/>
                <a:gd name="connsiteX1" fmla="*/ 198407 w 733245"/>
                <a:gd name="connsiteY1" fmla="*/ 0 h 198407"/>
                <a:gd name="connsiteX2" fmla="*/ 733245 w 733245"/>
                <a:gd name="connsiteY2" fmla="*/ 0 h 198407"/>
                <a:gd name="connsiteX0" fmla="*/ 0 w 733245"/>
                <a:gd name="connsiteY0" fmla="*/ 198407 h 198407"/>
                <a:gd name="connsiteX1" fmla="*/ 37531 w 733245"/>
                <a:gd name="connsiteY1" fmla="*/ 0 h 198407"/>
                <a:gd name="connsiteX2" fmla="*/ 733245 w 733245"/>
                <a:gd name="connsiteY2" fmla="*/ 0 h 19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3245" h="198407">
                  <a:moveTo>
                    <a:pt x="0" y="198407"/>
                  </a:moveTo>
                  <a:lnTo>
                    <a:pt x="37531" y="0"/>
                  </a:lnTo>
                  <a:lnTo>
                    <a:pt x="733245" y="0"/>
                  </a:ln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4" name="모서리가 둥근 직사각형 63"/>
          <p:cNvSpPr/>
          <p:nvPr/>
        </p:nvSpPr>
        <p:spPr>
          <a:xfrm>
            <a:off x="1545996" y="2017337"/>
            <a:ext cx="4345757" cy="332046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accen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1709093" y="2213097"/>
            <a:ext cx="1578917" cy="6422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필요성 판단</a:t>
            </a:r>
            <a:endParaRPr kumimoji="1" lang="en-US" altLang="ko-KR" sz="15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4191400" y="2186381"/>
            <a:ext cx="1578917" cy="6422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</a:t>
            </a:r>
            <a:r>
              <a:rPr kumimoji="1" lang="en-US" altLang="ko-KR" sz="1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ko-KR" altLang="en-US" sz="1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설명</a:t>
            </a:r>
            <a:endParaRPr kumimoji="1" lang="en-US" altLang="ko-KR" sz="15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14325" y="3130684"/>
            <a:ext cx="1116130" cy="114936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보조 기구</a:t>
            </a:r>
            <a:endParaRPr kumimoji="1" lang="en-US" altLang="ko-KR" sz="1500" kern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조사</a:t>
            </a:r>
            <a:endParaRPr kumimoji="1" lang="en-US" altLang="ko-KR" sz="1500" kern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4625822" y="3118543"/>
            <a:ext cx="1116130" cy="114936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견적 일정 조율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709093" y="4566834"/>
            <a:ext cx="1578917" cy="6422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비용 조율</a:t>
            </a:r>
            <a:endParaRPr kumimoji="1" lang="en-US" altLang="ko-KR" sz="15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7" name="Picture 2" descr="고령층 '디지털 소외'…'노인세' 들어보셨나요 - 중기이코노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19" b="96781" l="10000" r="911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389" y="2866590"/>
            <a:ext cx="1799811" cy="1584477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모서리가 둥근 직사각형 89"/>
          <p:cNvSpPr/>
          <p:nvPr/>
        </p:nvSpPr>
        <p:spPr>
          <a:xfrm>
            <a:off x="4113515" y="4566865"/>
            <a:ext cx="1578917" cy="6422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업체 </a:t>
            </a:r>
            <a:r>
              <a:rPr kumimoji="1" lang="ko-KR" altLang="en-US" sz="1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조사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243161" y="2851990"/>
            <a:ext cx="1091214" cy="594354"/>
          </a:xfrm>
          <a:prstGeom prst="rect">
            <a:avLst/>
          </a:prstGeom>
          <a:solidFill>
            <a:srgbClr val="3C74C5"/>
          </a:solidFill>
          <a:ln w="6350">
            <a:solidFill>
              <a:srgbClr val="3C74C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분석</a:t>
            </a:r>
            <a:endParaRPr kumimoji="1" lang="ko-KR" altLang="en-US" sz="15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243161" y="3625595"/>
            <a:ext cx="1091214" cy="594354"/>
          </a:xfrm>
          <a:prstGeom prst="rect">
            <a:avLst/>
          </a:prstGeom>
          <a:solidFill>
            <a:srgbClr val="3C74C5"/>
          </a:solidFill>
          <a:ln w="6350">
            <a:solidFill>
              <a:srgbClr val="3C74C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 </a:t>
            </a:r>
          </a:p>
          <a:p>
            <a:pPr algn="ctr"/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시각화</a:t>
            </a:r>
            <a:endParaRPr kumimoji="1" lang="ko-KR" altLang="en-US" sz="15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241155" y="4399200"/>
            <a:ext cx="1091213" cy="594354"/>
          </a:xfrm>
          <a:prstGeom prst="rect">
            <a:avLst/>
          </a:prstGeom>
          <a:solidFill>
            <a:srgbClr val="3C74C5"/>
          </a:solidFill>
          <a:ln w="6350">
            <a:solidFill>
              <a:srgbClr val="3C74C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업체 연결</a:t>
            </a:r>
            <a:endParaRPr kumimoji="1" lang="en-US" altLang="ko-KR" sz="1500" kern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334375" y="2851990"/>
            <a:ext cx="2124995" cy="594354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7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주거 공간 촬영</a:t>
            </a:r>
            <a:endParaRPr kumimoji="1" lang="ko-KR" altLang="en-US" sz="17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332368" y="4399200"/>
            <a:ext cx="2124996" cy="594354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7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맞춤형 시공 </a:t>
            </a:r>
            <a:endParaRPr kumimoji="1" lang="en-US" altLang="ko-KR" sz="1700" kern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kumimoji="1" lang="ko-KR" altLang="en-US" sz="17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업체 연결</a:t>
            </a:r>
            <a:endParaRPr kumimoji="1" lang="ko-KR" altLang="en-US" sz="17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334375" y="3625595"/>
            <a:ext cx="2124995" cy="594354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7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보조 기구 </a:t>
            </a:r>
            <a:r>
              <a:rPr kumimoji="1" lang="en-US" altLang="ko-KR" sz="17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 </a:t>
            </a:r>
            <a:r>
              <a:rPr kumimoji="1" lang="ko-KR" altLang="en-US" sz="17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배치</a:t>
            </a:r>
            <a:endParaRPr kumimoji="1" lang="ko-KR" altLang="en-US" sz="17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7243161" y="2240739"/>
            <a:ext cx="3214203" cy="432000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2500" kern="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interiAR</a:t>
            </a:r>
            <a:endParaRPr kumimoji="1" lang="ko-KR" altLang="en-US" sz="25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3C74C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" name="오른쪽 화살표 44"/>
          <p:cNvSpPr/>
          <p:nvPr/>
        </p:nvSpPr>
        <p:spPr>
          <a:xfrm>
            <a:off x="6315457" y="2402381"/>
            <a:ext cx="504000" cy="2736000"/>
          </a:xfrm>
          <a:prstGeom prst="rightArrow">
            <a:avLst>
              <a:gd name="adj1" fmla="val 71088"/>
              <a:gd name="adj2" fmla="val 50000"/>
            </a:avLst>
          </a:prstGeom>
          <a:solidFill>
            <a:srgbClr val="127CEA"/>
          </a:solidFill>
          <a:ln w="6350">
            <a:solidFill>
              <a:srgbClr val="127CEA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92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8"/>
            <a:ext cx="12192000" cy="6855812"/>
          </a:xfrm>
          <a:prstGeom prst="rect">
            <a:avLst/>
          </a:prstGeom>
        </p:spPr>
      </p:pic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102" name="원호 101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102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16" name="원호 115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1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1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원호 107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111" name="원호 110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113" name="원호 112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11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11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65" b="82900" l="9244" r="91765">
                        <a14:foregroundMark x1="81513" y1="32714" x2="81513" y2="32714"/>
                        <a14:foregroundMark x1="81008" y1="22305" x2="81008" y2="22305"/>
                        <a14:foregroundMark x1="87563" y1="19331" x2="87563" y2="19331"/>
                        <a14:foregroundMark x1="89580" y1="25651" x2="89580" y2="25651"/>
                        <a14:foregroundMark x1="90420" y1="36803" x2="90420" y2="36803"/>
                        <a14:foregroundMark x1="88739" y1="44610" x2="88739" y2="44610"/>
                        <a14:foregroundMark x1="76807" y1="35316" x2="76807" y2="35316"/>
                        <a14:foregroundMark x1="76471" y1="31227" x2="76471" y2="31227"/>
                        <a14:foregroundMark x1="82689" y1="46468" x2="82689" y2="46468"/>
                        <a14:foregroundMark x1="88739" y1="33457" x2="88739" y2="33457"/>
                        <a14:foregroundMark x1="84538" y1="22677" x2="84202" y2="21933"/>
                        <a14:foregroundMark x1="77479" y1="31970" x2="77479" y2="31970"/>
                        <a14:foregroundMark x1="68571" y1="20446" x2="68571" y2="20446"/>
                        <a14:foregroundMark x1="68571" y1="15985" x2="68571" y2="15985"/>
                        <a14:foregroundMark x1="69412" y1="55762" x2="69412" y2="55762"/>
                        <a14:foregroundMark x1="63529" y1="83271" x2="63529" y2="83271"/>
                        <a14:foregroundMark x1="74622" y1="81784" x2="74622" y2="81784"/>
                        <a14:foregroundMark x1="81513" y1="56506" x2="81513" y2="56506"/>
                        <a14:foregroundMark x1="58992" y1="55762" x2="58992" y2="55762"/>
                        <a14:foregroundMark x1="59160" y1="67286" x2="59160" y2="67286"/>
                        <a14:foregroundMark x1="53277" y1="64684" x2="53277" y2="64684"/>
                        <a14:foregroundMark x1="50924" y1="63941" x2="50924" y2="63941"/>
                        <a14:foregroundMark x1="88571" y1="63941" x2="88571" y2="63941"/>
                        <a14:foregroundMark x1="71092" y1="64684" x2="71092" y2="64684"/>
                        <a14:foregroundMark x1="45378" y1="68773" x2="45378" y2="68773"/>
                        <a14:foregroundMark x1="40840" y1="63569" x2="40840" y2="63569"/>
                        <a14:foregroundMark x1="38487" y1="73978" x2="38487" y2="73978"/>
                        <a14:foregroundMark x1="41513" y1="73978" x2="41513" y2="73978"/>
                        <a14:foregroundMark x1="45042" y1="80669" x2="45042" y2="80669"/>
                        <a14:foregroundMark x1="66050" y1="71375" x2="66050" y2="71375"/>
                        <a14:foregroundMark x1="37311" y1="72491" x2="37311" y2="72491"/>
                        <a14:foregroundMark x1="31597" y1="63569" x2="31597" y2="63569"/>
                        <a14:foregroundMark x1="28739" y1="63569" x2="28739" y2="63569"/>
                        <a14:foregroundMark x1="30588" y1="77695" x2="30588" y2="77695"/>
                        <a14:foregroundMark x1="34622" y1="81784" x2="34622" y2="81784"/>
                        <a14:foregroundMark x1="21345" y1="64312" x2="21345" y2="64312"/>
                        <a14:foregroundMark x1="10588" y1="63941" x2="10588" y2="63941"/>
                        <a14:foregroundMark x1="9916" y1="55762" x2="9916" y2="55762"/>
                        <a14:foregroundMark x1="87731" y1="26394" x2="87731" y2="26394"/>
                        <a14:foregroundMark x1="87395" y1="23792" x2="87395" y2="23792"/>
                        <a14:foregroundMark x1="80672" y1="27509" x2="80672" y2="27509"/>
                        <a14:foregroundMark x1="81008" y1="17100" x2="81008" y2="17100"/>
                        <a14:foregroundMark x1="77143" y1="22305" x2="77143" y2="22305"/>
                        <a14:foregroundMark x1="82689" y1="18587" x2="82689" y2="18587"/>
                        <a14:foregroundMark x1="87899" y1="18216" x2="87899" y2="18216"/>
                        <a14:foregroundMark x1="83025" y1="11896" x2="83025" y2="11896"/>
                        <a14:foregroundMark x1="82353" y1="20818" x2="82353" y2="20818"/>
                        <a14:foregroundMark x1="72941" y1="71747" x2="72941" y2="71747"/>
                        <a14:foregroundMark x1="88739" y1="60223" x2="88739" y2="60223"/>
                        <a14:foregroundMark x1="86891" y1="73234" x2="86891" y2="73234"/>
                        <a14:foregroundMark x1="80000" y1="76580" x2="80000" y2="76580"/>
                        <a14:foregroundMark x1="32941" y1="63569" x2="32941" y2="63569"/>
                        <a14:foregroundMark x1="30924" y1="80297" x2="30924" y2="80297"/>
                        <a14:foregroundMark x1="22857" y1="65428" x2="22857" y2="65428"/>
                      </a14:backgroundRemoval>
                    </a14:imgEffect>
                  </a14:imgLayer>
                </a14:imgProps>
              </a:ext>
            </a:extLst>
          </a:blip>
          <a:srcRect t="6631" r="6047" b="9776"/>
          <a:stretch/>
        </p:blipFill>
        <p:spPr>
          <a:xfrm>
            <a:off x="10279272" y="328616"/>
            <a:ext cx="1518518" cy="58471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67741" y="2926683"/>
            <a:ext cx="358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7525" fontAlgn="base">
              <a:spcBef>
                <a:spcPct val="0"/>
              </a:spcBef>
              <a:spcAft>
                <a:spcPts val="529"/>
              </a:spcAft>
              <a:defRPr/>
            </a:pP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III. </a:t>
            </a:r>
            <a:r>
              <a:rPr lang="ko-KR" altLang="en-US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영상</a:t>
            </a:r>
            <a:endParaRPr lang="en-US" altLang="ko-KR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66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영상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13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23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862"/>
            <a:ext cx="12192000" cy="68558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67741" y="2926683"/>
            <a:ext cx="358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7525" fontAlgn="base">
              <a:spcBef>
                <a:spcPct val="0"/>
              </a:spcBef>
              <a:spcAft>
                <a:spcPts val="529"/>
              </a:spcAft>
              <a:defRPr/>
            </a:pP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IV. 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기술</a:t>
            </a:r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14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102" name="원호 101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102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16" name="원호 115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1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1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원호 107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111" name="원호 110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113" name="원호 112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11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11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65" b="82900" l="9244" r="91765">
                        <a14:foregroundMark x1="81513" y1="32714" x2="81513" y2="32714"/>
                        <a14:foregroundMark x1="81008" y1="22305" x2="81008" y2="22305"/>
                        <a14:foregroundMark x1="87563" y1="19331" x2="87563" y2="19331"/>
                        <a14:foregroundMark x1="89580" y1="25651" x2="89580" y2="25651"/>
                        <a14:foregroundMark x1="90420" y1="36803" x2="90420" y2="36803"/>
                        <a14:foregroundMark x1="88739" y1="44610" x2="88739" y2="44610"/>
                        <a14:foregroundMark x1="76807" y1="35316" x2="76807" y2="35316"/>
                        <a14:foregroundMark x1="76471" y1="31227" x2="76471" y2="31227"/>
                        <a14:foregroundMark x1="82689" y1="46468" x2="82689" y2="46468"/>
                        <a14:foregroundMark x1="88739" y1="33457" x2="88739" y2="33457"/>
                        <a14:foregroundMark x1="84538" y1="22677" x2="84202" y2="21933"/>
                        <a14:foregroundMark x1="77479" y1="31970" x2="77479" y2="31970"/>
                        <a14:foregroundMark x1="68571" y1="20446" x2="68571" y2="20446"/>
                        <a14:foregroundMark x1="68571" y1="15985" x2="68571" y2="15985"/>
                        <a14:foregroundMark x1="69412" y1="55762" x2="69412" y2="55762"/>
                        <a14:foregroundMark x1="63529" y1="83271" x2="63529" y2="83271"/>
                        <a14:foregroundMark x1="74622" y1="81784" x2="74622" y2="81784"/>
                        <a14:foregroundMark x1="81513" y1="56506" x2="81513" y2="56506"/>
                        <a14:foregroundMark x1="58992" y1="55762" x2="58992" y2="55762"/>
                        <a14:foregroundMark x1="59160" y1="67286" x2="59160" y2="67286"/>
                        <a14:foregroundMark x1="53277" y1="64684" x2="53277" y2="64684"/>
                        <a14:foregroundMark x1="50924" y1="63941" x2="50924" y2="63941"/>
                        <a14:foregroundMark x1="88571" y1="63941" x2="88571" y2="63941"/>
                        <a14:foregroundMark x1="71092" y1="64684" x2="71092" y2="64684"/>
                        <a14:foregroundMark x1="45378" y1="68773" x2="45378" y2="68773"/>
                        <a14:foregroundMark x1="40840" y1="63569" x2="40840" y2="63569"/>
                        <a14:foregroundMark x1="38487" y1="73978" x2="38487" y2="73978"/>
                        <a14:foregroundMark x1="41513" y1="73978" x2="41513" y2="73978"/>
                        <a14:foregroundMark x1="45042" y1="80669" x2="45042" y2="80669"/>
                        <a14:foregroundMark x1="66050" y1="71375" x2="66050" y2="71375"/>
                        <a14:foregroundMark x1="37311" y1="72491" x2="37311" y2="72491"/>
                        <a14:foregroundMark x1="31597" y1="63569" x2="31597" y2="63569"/>
                        <a14:foregroundMark x1="28739" y1="63569" x2="28739" y2="63569"/>
                        <a14:foregroundMark x1="30588" y1="77695" x2="30588" y2="77695"/>
                        <a14:foregroundMark x1="34622" y1="81784" x2="34622" y2="81784"/>
                        <a14:foregroundMark x1="21345" y1="64312" x2="21345" y2="64312"/>
                        <a14:foregroundMark x1="10588" y1="63941" x2="10588" y2="63941"/>
                        <a14:foregroundMark x1="9916" y1="55762" x2="9916" y2="55762"/>
                        <a14:foregroundMark x1="87731" y1="26394" x2="87731" y2="26394"/>
                        <a14:foregroundMark x1="87395" y1="23792" x2="87395" y2="23792"/>
                        <a14:foregroundMark x1="80672" y1="27509" x2="80672" y2="27509"/>
                        <a14:foregroundMark x1="81008" y1="17100" x2="81008" y2="17100"/>
                        <a14:foregroundMark x1="77143" y1="22305" x2="77143" y2="22305"/>
                        <a14:foregroundMark x1="82689" y1="18587" x2="82689" y2="18587"/>
                        <a14:foregroundMark x1="87899" y1="18216" x2="87899" y2="18216"/>
                        <a14:foregroundMark x1="83025" y1="11896" x2="83025" y2="11896"/>
                        <a14:foregroundMark x1="82353" y1="20818" x2="82353" y2="20818"/>
                        <a14:foregroundMark x1="72941" y1="71747" x2="72941" y2="71747"/>
                        <a14:foregroundMark x1="88739" y1="60223" x2="88739" y2="60223"/>
                        <a14:foregroundMark x1="86891" y1="73234" x2="86891" y2="73234"/>
                        <a14:foregroundMark x1="80000" y1="76580" x2="80000" y2="76580"/>
                        <a14:foregroundMark x1="32941" y1="63569" x2="32941" y2="63569"/>
                        <a14:foregroundMark x1="30924" y1="80297" x2="30924" y2="80297"/>
                        <a14:foregroundMark x1="22857" y1="65428" x2="22857" y2="65428"/>
                      </a14:backgroundRemoval>
                    </a14:imgEffect>
                  </a14:imgLayer>
                </a14:imgProps>
              </a:ext>
            </a:extLst>
          </a:blip>
          <a:srcRect t="6631" r="6047" b="9776"/>
          <a:stretch/>
        </p:blipFill>
        <p:spPr>
          <a:xfrm>
            <a:off x="10279272" y="328616"/>
            <a:ext cx="1518518" cy="58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1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타원 69">
            <a:extLst>
              <a:ext uri="{FF2B5EF4-FFF2-40B4-BE49-F238E27FC236}">
                <a16:creationId xmlns:a16="http://schemas.microsoft.com/office/drawing/2014/main" id="{AB0D9131-DD68-484E-A703-6A6FCB564E17}"/>
              </a:ext>
            </a:extLst>
          </p:cNvPr>
          <p:cNvSpPr/>
          <p:nvPr/>
        </p:nvSpPr>
        <p:spPr>
          <a:xfrm>
            <a:off x="7448439" y="2163004"/>
            <a:ext cx="1776089" cy="17760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1" name="모서리가 둥근 직사각형 137">
            <a:extLst>
              <a:ext uri="{FF2B5EF4-FFF2-40B4-BE49-F238E27FC236}">
                <a16:creationId xmlns:a16="http://schemas.microsoft.com/office/drawing/2014/main" id="{C35451E0-D1C3-4C04-9812-BD7488E87F38}"/>
              </a:ext>
            </a:extLst>
          </p:cNvPr>
          <p:cNvSpPr/>
          <p:nvPr/>
        </p:nvSpPr>
        <p:spPr>
          <a:xfrm flipH="1">
            <a:off x="7486459" y="3590597"/>
            <a:ext cx="1682785" cy="393471"/>
          </a:xfrm>
          <a:prstGeom prst="roundRect">
            <a:avLst>
              <a:gd name="adj" fmla="val 50000"/>
            </a:avLst>
          </a:prstGeom>
          <a:solidFill>
            <a:srgbClr val="127CE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</a:t>
            </a:r>
            <a:endParaRPr lang="en-US" altLang="ko-KR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기술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158972F-544E-407B-8A66-BDFEEBD9D80A}"/>
              </a:ext>
            </a:extLst>
          </p:cNvPr>
          <p:cNvSpPr/>
          <p:nvPr/>
        </p:nvSpPr>
        <p:spPr>
          <a:xfrm>
            <a:off x="2700324" y="3959514"/>
            <a:ext cx="35353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 주거 공간 분석</a:t>
            </a:r>
            <a:endParaRPr kumimoji="1" lang="en-US" altLang="ko-KR" sz="22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학습된 </a:t>
            </a:r>
            <a:r>
              <a:rPr lang="en-US" altLang="ko-KR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 </a:t>
            </a:r>
            <a:r>
              <a:rPr lang="ko-KR" altLang="en-US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모델을</a:t>
            </a:r>
            <a:r>
              <a:rPr lang="en-US" altLang="ko-KR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활용하여 </a:t>
            </a:r>
            <a:endParaRPr lang="en-US" altLang="ko-KR" sz="17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올린 주거 공간 분석</a:t>
            </a: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AB0D9131-DD68-484E-A703-6A6FCB564E17}"/>
              </a:ext>
            </a:extLst>
          </p:cNvPr>
          <p:cNvSpPr/>
          <p:nvPr/>
        </p:nvSpPr>
        <p:spPr>
          <a:xfrm>
            <a:off x="3670645" y="2154806"/>
            <a:ext cx="1776089" cy="17760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ED056ABC-7029-4C5D-9E22-10387E96E51C}"/>
              </a:ext>
            </a:extLst>
          </p:cNvPr>
          <p:cNvSpPr/>
          <p:nvPr/>
        </p:nvSpPr>
        <p:spPr>
          <a:xfrm>
            <a:off x="6782699" y="3975870"/>
            <a:ext cx="30903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보조 </a:t>
            </a:r>
            <a:r>
              <a:rPr kumimoji="1" lang="ko-KR" altLang="en-US" sz="22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기구 </a:t>
            </a:r>
            <a:r>
              <a:rPr kumimoji="1" lang="ko-KR" altLang="en-US" sz="2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시각화</a:t>
            </a:r>
            <a:endParaRPr kumimoji="1" lang="en-US" altLang="ko-KR" sz="22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  <a:r>
              <a:rPr lang="en-US" altLang="ko-KR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추천된 보조 기구를 </a:t>
            </a:r>
            <a:endParaRPr lang="en-US" altLang="ko-KR" sz="17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주거 공간에 배치하여</a:t>
            </a:r>
            <a:r>
              <a:rPr lang="ko-KR" alt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endParaRPr lang="en-US" altLang="ko-KR" sz="17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2" name="모서리가 둥근 직사각형 137">
            <a:extLst>
              <a:ext uri="{FF2B5EF4-FFF2-40B4-BE49-F238E27FC236}">
                <a16:creationId xmlns:a16="http://schemas.microsoft.com/office/drawing/2014/main" id="{C35451E0-D1C3-4C04-9812-BD7488E87F38}"/>
              </a:ext>
            </a:extLst>
          </p:cNvPr>
          <p:cNvSpPr/>
          <p:nvPr/>
        </p:nvSpPr>
        <p:spPr>
          <a:xfrm flipH="1">
            <a:off x="3708665" y="3582399"/>
            <a:ext cx="1682785" cy="393471"/>
          </a:xfrm>
          <a:prstGeom prst="roundRect">
            <a:avLst>
              <a:gd name="adj" fmla="val 50000"/>
            </a:avLst>
          </a:prstGeom>
          <a:solidFill>
            <a:srgbClr val="127CE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</a:t>
            </a:r>
            <a:endParaRPr lang="en-US" altLang="ko-KR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7C0BE903-B737-4B6F-A95A-89FA77E12478}"/>
              </a:ext>
            </a:extLst>
          </p:cNvPr>
          <p:cNvGrpSpPr/>
          <p:nvPr/>
        </p:nvGrpSpPr>
        <p:grpSpPr>
          <a:xfrm>
            <a:off x="4215750" y="1680177"/>
            <a:ext cx="288000" cy="288000"/>
            <a:chOff x="2553137" y="5075799"/>
            <a:chExt cx="288000" cy="288000"/>
          </a:xfrm>
        </p:grpSpPr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C493E35D-0070-423B-934B-C05B8325A867}"/>
                </a:ext>
              </a:extLst>
            </p:cNvPr>
            <p:cNvSpPr/>
            <p:nvPr/>
          </p:nvSpPr>
          <p:spPr>
            <a:xfrm>
              <a:off x="2589378" y="5111799"/>
              <a:ext cx="216000" cy="216000"/>
            </a:xfrm>
            <a:prstGeom prst="ellipse">
              <a:avLst/>
            </a:prstGeom>
            <a:solidFill>
              <a:srgbClr val="127CEA"/>
            </a:solidFill>
            <a:ln w="6350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8" name="원호 3">
              <a:extLst>
                <a:ext uri="{FF2B5EF4-FFF2-40B4-BE49-F238E27FC236}">
                  <a16:creationId xmlns:a16="http://schemas.microsoft.com/office/drawing/2014/main" id="{D39DFEBB-9C7A-43F0-BFA4-667930CC7487}"/>
                </a:ext>
              </a:extLst>
            </p:cNvPr>
            <p:cNvSpPr/>
            <p:nvPr/>
          </p:nvSpPr>
          <p:spPr>
            <a:xfrm>
              <a:off x="2553137" y="5075799"/>
              <a:ext cx="288000" cy="288000"/>
            </a:xfrm>
            <a:prstGeom prst="arc">
              <a:avLst>
                <a:gd name="adj1" fmla="val 10329618"/>
                <a:gd name="adj2" fmla="val 16080483"/>
              </a:avLst>
            </a:prstGeom>
            <a:ln w="158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C2FBF986-A851-499C-8F20-4780BCA4ECC4}"/>
              </a:ext>
            </a:extLst>
          </p:cNvPr>
          <p:cNvGrpSpPr/>
          <p:nvPr/>
        </p:nvGrpSpPr>
        <p:grpSpPr>
          <a:xfrm>
            <a:off x="4541399" y="1677413"/>
            <a:ext cx="288000" cy="288000"/>
            <a:chOff x="2553137" y="5075799"/>
            <a:chExt cx="288000" cy="288000"/>
          </a:xfrm>
        </p:grpSpPr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84064154-E866-470F-97AB-DD64AEB91CCC}"/>
                </a:ext>
              </a:extLst>
            </p:cNvPr>
            <p:cNvSpPr/>
            <p:nvPr/>
          </p:nvSpPr>
          <p:spPr>
            <a:xfrm>
              <a:off x="2589378" y="5111799"/>
              <a:ext cx="216000" cy="216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6350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81" name="원호 3">
              <a:extLst>
                <a:ext uri="{FF2B5EF4-FFF2-40B4-BE49-F238E27FC236}">
                  <a16:creationId xmlns:a16="http://schemas.microsoft.com/office/drawing/2014/main" id="{61707536-CED8-4EB5-8B85-CFFD61106B02}"/>
                </a:ext>
              </a:extLst>
            </p:cNvPr>
            <p:cNvSpPr/>
            <p:nvPr/>
          </p:nvSpPr>
          <p:spPr>
            <a:xfrm>
              <a:off x="2553137" y="5075799"/>
              <a:ext cx="288000" cy="288000"/>
            </a:xfrm>
            <a:prstGeom prst="arc">
              <a:avLst>
                <a:gd name="adj1" fmla="val 10329618"/>
                <a:gd name="adj2" fmla="val 16080483"/>
              </a:avLst>
            </a:prstGeom>
            <a:ln w="158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C267C3A5-B87A-4E56-9F94-2DF2AB1F5905}"/>
              </a:ext>
            </a:extLst>
          </p:cNvPr>
          <p:cNvGrpSpPr/>
          <p:nvPr/>
        </p:nvGrpSpPr>
        <p:grpSpPr>
          <a:xfrm>
            <a:off x="8039851" y="1677413"/>
            <a:ext cx="288000" cy="288000"/>
            <a:chOff x="2553137" y="5075799"/>
            <a:chExt cx="288000" cy="288000"/>
          </a:xfrm>
        </p:grpSpPr>
        <p:sp>
          <p:nvSpPr>
            <p:cNvPr id="319" name="타원 318">
              <a:extLst>
                <a:ext uri="{FF2B5EF4-FFF2-40B4-BE49-F238E27FC236}">
                  <a16:creationId xmlns:a16="http://schemas.microsoft.com/office/drawing/2014/main" id="{D31E15D7-7092-48E3-89B8-355543389C0B}"/>
                </a:ext>
              </a:extLst>
            </p:cNvPr>
            <p:cNvSpPr/>
            <p:nvPr/>
          </p:nvSpPr>
          <p:spPr>
            <a:xfrm>
              <a:off x="2589378" y="5111799"/>
              <a:ext cx="216000" cy="216000"/>
            </a:xfrm>
            <a:prstGeom prst="ellipse">
              <a:avLst/>
            </a:prstGeom>
            <a:solidFill>
              <a:srgbClr val="127CEA"/>
            </a:solidFill>
            <a:ln w="6350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20" name="원호 3">
              <a:extLst>
                <a:ext uri="{FF2B5EF4-FFF2-40B4-BE49-F238E27FC236}">
                  <a16:creationId xmlns:a16="http://schemas.microsoft.com/office/drawing/2014/main" id="{28D434D0-DBDA-4703-AAC8-D5E71B582F9E}"/>
                </a:ext>
              </a:extLst>
            </p:cNvPr>
            <p:cNvSpPr/>
            <p:nvPr/>
          </p:nvSpPr>
          <p:spPr>
            <a:xfrm>
              <a:off x="2553137" y="5075799"/>
              <a:ext cx="288000" cy="288000"/>
            </a:xfrm>
            <a:prstGeom prst="arc">
              <a:avLst>
                <a:gd name="adj1" fmla="val 10329618"/>
                <a:gd name="adj2" fmla="val 16080483"/>
              </a:avLst>
            </a:prstGeom>
            <a:ln w="158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976D8152-E4DC-4042-B2DB-789DEE5BE190}"/>
              </a:ext>
            </a:extLst>
          </p:cNvPr>
          <p:cNvGrpSpPr/>
          <p:nvPr/>
        </p:nvGrpSpPr>
        <p:grpSpPr>
          <a:xfrm>
            <a:off x="8365500" y="1674649"/>
            <a:ext cx="288000" cy="288000"/>
            <a:chOff x="2553137" y="5075799"/>
            <a:chExt cx="288000" cy="288000"/>
          </a:xfrm>
        </p:grpSpPr>
        <p:sp>
          <p:nvSpPr>
            <p:cNvPr id="322" name="타원 321">
              <a:extLst>
                <a:ext uri="{FF2B5EF4-FFF2-40B4-BE49-F238E27FC236}">
                  <a16:creationId xmlns:a16="http://schemas.microsoft.com/office/drawing/2014/main" id="{9B89DD6C-7818-47B0-B0BA-13CBABEF4BEB}"/>
                </a:ext>
              </a:extLst>
            </p:cNvPr>
            <p:cNvSpPr/>
            <p:nvPr/>
          </p:nvSpPr>
          <p:spPr>
            <a:xfrm>
              <a:off x="2589378" y="5111799"/>
              <a:ext cx="216000" cy="216000"/>
            </a:xfrm>
            <a:prstGeom prst="ellipse">
              <a:avLst/>
            </a:prstGeom>
            <a:solidFill>
              <a:srgbClr val="127CEA"/>
            </a:solidFill>
            <a:ln w="6350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23" name="원호 3">
              <a:extLst>
                <a:ext uri="{FF2B5EF4-FFF2-40B4-BE49-F238E27FC236}">
                  <a16:creationId xmlns:a16="http://schemas.microsoft.com/office/drawing/2014/main" id="{4D8AE096-2E23-4E66-A324-1F87C5E3BA22}"/>
                </a:ext>
              </a:extLst>
            </p:cNvPr>
            <p:cNvSpPr/>
            <p:nvPr/>
          </p:nvSpPr>
          <p:spPr>
            <a:xfrm>
              <a:off x="2553137" y="5075799"/>
              <a:ext cx="288000" cy="288000"/>
            </a:xfrm>
            <a:prstGeom prst="arc">
              <a:avLst>
                <a:gd name="adj1" fmla="val 10329618"/>
                <a:gd name="adj2" fmla="val 16080483"/>
              </a:avLst>
            </a:prstGeom>
            <a:ln w="158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52" name="그림 351">
            <a:extLst>
              <a:ext uri="{FF2B5EF4-FFF2-40B4-BE49-F238E27FC236}">
                <a16:creationId xmlns:a16="http://schemas.microsoft.com/office/drawing/2014/main" id="{3F41DD41-D350-BD76-0AEF-8DE8FD6357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77" y="2713400"/>
            <a:ext cx="1423481" cy="518013"/>
          </a:xfrm>
          <a:prstGeom prst="rect">
            <a:avLst/>
          </a:prstGeom>
        </p:spPr>
      </p:pic>
      <p:pic>
        <p:nvPicPr>
          <p:cNvPr id="353" name="그림 352">
            <a:extLst>
              <a:ext uri="{FF2B5EF4-FFF2-40B4-BE49-F238E27FC236}">
                <a16:creationId xmlns:a16="http://schemas.microsoft.com/office/drawing/2014/main" id="{787C337F-F6E3-948B-586F-C34E303F4B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48" y="2741380"/>
            <a:ext cx="1631501" cy="4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6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기술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16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3576" y="816032"/>
            <a:ext cx="44974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① 사용자 주거 공간 분석 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en-US" altLang="ko-KR" sz="2000" dirty="0" smtClean="0">
                <a:solidFill>
                  <a:srgbClr val="127C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</a:t>
            </a:r>
            <a:endParaRPr lang="en-US" altLang="ko-KR" sz="500" dirty="0" smtClean="0">
              <a:solidFill>
                <a:srgbClr val="127CE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ltGray">
          <a:xfrm>
            <a:off x="2080895" y="1681814"/>
            <a:ext cx="4643754" cy="4207655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-88900" algn="ctr">
              <a:buFont typeface="Arial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431800" y="1679772"/>
            <a:ext cx="0" cy="414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167329" y="3747604"/>
            <a:ext cx="4557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979494" y="1672912"/>
            <a:ext cx="126851" cy="4207656"/>
          </a:xfrm>
          <a:prstGeom prst="rect">
            <a:avLst/>
          </a:prstGeom>
          <a:gradFill>
            <a:gsLst>
              <a:gs pos="0">
                <a:schemeClr val="tx2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2"/>
              </a:gs>
            </a:gsLst>
            <a:lin ang="54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1" name="그룹 15"/>
          <p:cNvGrpSpPr/>
          <p:nvPr/>
        </p:nvGrpSpPr>
        <p:grpSpPr>
          <a:xfrm>
            <a:off x="2109923" y="5852107"/>
            <a:ext cx="4643754" cy="150108"/>
            <a:chOff x="1336850" y="6516911"/>
            <a:chExt cx="8136306" cy="484166"/>
          </a:xfrm>
        </p:grpSpPr>
        <p:sp>
          <p:nvSpPr>
            <p:cNvPr id="22" name="직사각형 21"/>
            <p:cNvSpPr/>
            <p:nvPr/>
          </p:nvSpPr>
          <p:spPr>
            <a:xfrm rot="5400000">
              <a:off x="5162920" y="2690841"/>
              <a:ext cx="484166" cy="8136306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2"/>
                </a:gs>
              </a:gsLst>
              <a:lin ang="54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731735" y="6758994"/>
              <a:ext cx="114" cy="1846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endParaRPr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 flipH="1">
            <a:off x="7558500" y="1814703"/>
            <a:ext cx="3187196" cy="32131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2000" dirty="0" smtClean="0">
                <a:solidFill>
                  <a:srgbClr val="4472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성공적</a:t>
            </a: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주거 공간 </a:t>
            </a:r>
            <a:r>
              <a:rPr lang="ko-KR" altLang="en-US" sz="2000" dirty="0">
                <a:solidFill>
                  <a:srgbClr val="4472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</a:t>
            </a: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기준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87" name="그림 18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28"/>
          <a:stretch/>
        </p:blipFill>
        <p:spPr>
          <a:xfrm>
            <a:off x="2106345" y="1672912"/>
            <a:ext cx="4647332" cy="4245348"/>
          </a:xfrm>
          <a:prstGeom prst="rect">
            <a:avLst/>
          </a:prstGeom>
        </p:spPr>
      </p:pic>
      <p:sp>
        <p:nvSpPr>
          <p:cNvPr id="194" name="모서리가 둥근 직사각형 193"/>
          <p:cNvSpPr/>
          <p:nvPr/>
        </p:nvSpPr>
        <p:spPr>
          <a:xfrm>
            <a:off x="3163841" y="2223714"/>
            <a:ext cx="532021" cy="137391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100" spc="-1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6" name="모서리가 둥근 직사각형 195"/>
          <p:cNvSpPr/>
          <p:nvPr/>
        </p:nvSpPr>
        <p:spPr>
          <a:xfrm>
            <a:off x="4040277" y="3841562"/>
            <a:ext cx="879731" cy="125833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100" spc="-1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7" name="모서리가 둥근 직사각형 196"/>
          <p:cNvSpPr/>
          <p:nvPr/>
        </p:nvSpPr>
        <p:spPr>
          <a:xfrm>
            <a:off x="5148912" y="4263754"/>
            <a:ext cx="676069" cy="134519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100" spc="-1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1162260" y="1814703"/>
            <a:ext cx="44974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r>
              <a:rPr lang="en-US" altLang="ko-KR" sz="2000" dirty="0" smtClean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Shower</a:t>
            </a:r>
            <a:endParaRPr lang="en-US" altLang="ko-KR" sz="500" dirty="0" smtClean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2234960" y="3408767"/>
            <a:ext cx="44974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r>
              <a:rPr lang="en-US" altLang="ko-KR" sz="2000" dirty="0" smtClean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Sink</a:t>
            </a:r>
            <a:endParaRPr lang="en-US" altLang="ko-KR" sz="500" dirty="0" smtClean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3247636" y="3809227"/>
            <a:ext cx="44974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r>
              <a:rPr lang="en-US" altLang="ko-KR" sz="2000" smtClean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Toilet</a:t>
            </a:r>
            <a:endParaRPr lang="en-US" altLang="ko-KR" sz="500" dirty="0" smtClean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260F7641-8CDD-BEE4-D740-C51DCF347E62}"/>
              </a:ext>
            </a:extLst>
          </p:cNvPr>
          <p:cNvGrpSpPr/>
          <p:nvPr/>
        </p:nvGrpSpPr>
        <p:grpSpPr>
          <a:xfrm>
            <a:off x="6982581" y="2500024"/>
            <a:ext cx="4324715" cy="810977"/>
            <a:chOff x="772159" y="527371"/>
            <a:chExt cx="6266180" cy="861591"/>
          </a:xfrm>
        </p:grpSpPr>
        <p:sp>
          <p:nvSpPr>
            <p:cNvPr id="238" name="Google Shape;382;p11">
              <a:extLst>
                <a:ext uri="{FF2B5EF4-FFF2-40B4-BE49-F238E27FC236}">
                  <a16:creationId xmlns:a16="http://schemas.microsoft.com/office/drawing/2014/main" id="{791F2FDB-BFFD-9C2E-E2A6-0C65C11761D9}"/>
                </a:ext>
              </a:extLst>
            </p:cNvPr>
            <p:cNvSpPr/>
            <p:nvPr/>
          </p:nvSpPr>
          <p:spPr>
            <a:xfrm>
              <a:off x="772159" y="527371"/>
              <a:ext cx="1322247" cy="8615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5426" tIns="37703" rIns="75426" bIns="37703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300" b="1" spc="-50" dirty="0" smtClean="0">
                  <a:ln>
                    <a:solidFill>
                      <a:sysClr val="windowText" lastClr="000000">
                        <a:lumMod val="50000"/>
                        <a:lumOff val="50000"/>
                        <a:alpha val="30000"/>
                      </a:sys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Precision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300" b="1" spc="-50" dirty="0" smtClean="0">
                  <a:ln>
                    <a:solidFill>
                      <a:sysClr val="windowText" lastClr="000000">
                        <a:lumMod val="50000"/>
                        <a:lumOff val="50000"/>
                        <a:alpha val="30000"/>
                      </a:sys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300" b="1" spc="-50" dirty="0" smtClean="0">
                  <a:ln>
                    <a:solidFill>
                      <a:sysClr val="windowText" lastClr="000000">
                        <a:lumMod val="50000"/>
                        <a:lumOff val="50000"/>
                        <a:alpha val="30000"/>
                      </a:sys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정밀도</a:t>
              </a:r>
              <a:r>
                <a:rPr lang="en-US" altLang="ko-KR" sz="1300" b="1" spc="-50" dirty="0" smtClean="0">
                  <a:ln>
                    <a:solidFill>
                      <a:sysClr val="windowText" lastClr="000000">
                        <a:lumMod val="50000"/>
                        <a:lumOff val="50000"/>
                        <a:alpha val="30000"/>
                      </a:sys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en-US" altLang="ko-KR" sz="1300" b="1" spc="-50" dirty="0">
                <a:ln>
                  <a:solidFill>
                    <a:sysClr val="windowText" lastClr="000000">
                      <a:lumMod val="50000"/>
                      <a:lumOff val="50000"/>
                      <a:alpha val="3000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Google Shape;382;p11">
                  <a:extLst>
                    <a:ext uri="{FF2B5EF4-FFF2-40B4-BE49-F238E27FC236}">
                      <a16:creationId xmlns:a16="http://schemas.microsoft.com/office/drawing/2014/main" id="{FE1D6B97-C81A-BDE5-3859-0360AB71C472}"/>
                    </a:ext>
                  </a:extLst>
                </p:cNvPr>
                <p:cNvSpPr/>
                <p:nvPr/>
              </p:nvSpPr>
              <p:spPr>
                <a:xfrm>
                  <a:off x="2094405" y="527371"/>
                  <a:ext cx="4943934" cy="861591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>
                  <a:solidFill>
                    <a:srgbClr val="7F7F7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75426" tIns="37703" rIns="75426" bIns="37703" anchor="ctr" anchorCtr="0">
                  <a:no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200" b="1" spc="-50" dirty="0" smtClean="0">
                      <a:ln>
                        <a:solidFill>
                          <a:sysClr val="windowText" lastClr="000000">
                            <a:lumMod val="50000"/>
                            <a:lumOff val="50000"/>
                            <a:alpha val="30000"/>
                          </a:sys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Positive</a:t>
                  </a:r>
                  <a:r>
                    <a:rPr lang="ko-KR" altLang="en-US" sz="1200" b="1" spc="-50" dirty="0">
                      <a:ln>
                        <a:solidFill>
                          <a:sysClr val="windowText" lastClr="000000">
                            <a:lumMod val="50000"/>
                            <a:lumOff val="50000"/>
                            <a:alpha val="30000"/>
                          </a:sys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로 예측한 것 중 실제 </a:t>
                  </a:r>
                  <a:r>
                    <a:rPr lang="en-US" altLang="ko-KR" sz="1200" b="1" spc="-50" dirty="0" smtClean="0">
                      <a:ln>
                        <a:solidFill>
                          <a:sysClr val="windowText" lastClr="000000">
                            <a:lumMod val="50000"/>
                            <a:lumOff val="50000"/>
                            <a:alpha val="30000"/>
                          </a:sys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Positive</a:t>
                  </a:r>
                  <a:r>
                    <a:rPr lang="ko-KR" altLang="en-US" sz="1200" b="1" spc="-50" dirty="0" smtClean="0">
                      <a:ln>
                        <a:solidFill>
                          <a:sysClr val="windowText" lastClr="000000">
                            <a:lumMod val="50000"/>
                            <a:lumOff val="50000"/>
                            <a:alpha val="30000"/>
                          </a:sys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인 </a:t>
                  </a:r>
                  <a:r>
                    <a:rPr lang="ko-KR" altLang="en-US" sz="1200" b="1" spc="-50" dirty="0">
                      <a:ln>
                        <a:solidFill>
                          <a:sysClr val="windowText" lastClr="000000">
                            <a:lumMod val="50000"/>
                            <a:lumOff val="50000"/>
                            <a:alpha val="30000"/>
                          </a:sys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비율</a:t>
                  </a:r>
                  <a:endParaRPr lang="en-US" altLang="ko-KR" sz="1200" b="1" spc="-50" dirty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000" b="1" i="1" spc="-50" smtClean="0">
                                <a:ln>
                                  <a:solidFill>
                                    <a:sysClr val="windowText" lastClr="000000">
                                      <a:lumMod val="50000"/>
                                      <a:lumOff val="50000"/>
                                      <a:alpha val="30000"/>
                                    </a:sysClr>
                                  </a:solidFill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000" b="1" i="1" spc="-50" smtClean="0">
                                <a:ln>
                                  <a:solidFill>
                                    <a:sysClr val="windowText" lastClr="000000">
                                      <a:lumMod val="50000"/>
                                      <a:lumOff val="50000"/>
                                      <a:alpha val="30000"/>
                                    </a:sysClr>
                                  </a:solidFill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𝑻𝑷</m:t>
                            </m:r>
                          </m:num>
                          <m:den>
                            <m:r>
                              <a:rPr lang="en-US" altLang="ko-KR" sz="1000" b="1" i="1" spc="-50" smtClean="0">
                                <a:ln>
                                  <a:solidFill>
                                    <a:sysClr val="windowText" lastClr="000000">
                                      <a:lumMod val="50000"/>
                                      <a:lumOff val="50000"/>
                                      <a:alpha val="30000"/>
                                    </a:sysClr>
                                  </a:solidFill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𝑻𝑷</m:t>
                            </m:r>
                            <m:r>
                              <a:rPr lang="en-US" altLang="ko-KR" sz="1000" b="1" i="1" spc="-50" smtClean="0">
                                <a:ln>
                                  <a:solidFill>
                                    <a:sysClr val="windowText" lastClr="000000">
                                      <a:lumMod val="50000"/>
                                      <a:lumOff val="50000"/>
                                      <a:alpha val="30000"/>
                                    </a:sysClr>
                                  </a:solidFill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+</m:t>
                            </m:r>
                            <m:r>
                              <a:rPr lang="en-US" altLang="ko-KR" sz="1000" b="1" i="1" spc="-50" smtClean="0">
                                <a:ln>
                                  <a:solidFill>
                                    <a:sysClr val="windowText" lastClr="000000">
                                      <a:lumMod val="50000"/>
                                      <a:lumOff val="50000"/>
                                      <a:alpha val="30000"/>
                                    </a:sysClr>
                                  </a:solidFill>
                                </a:ln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𝑭𝑷</m:t>
                            </m:r>
                          </m:den>
                        </m:f>
                      </m:oMath>
                    </m:oMathPara>
                  </a14:m>
                  <a:endParaRPr lang="en-US" altLang="ko-KR" sz="1000" b="1" spc="-50" dirty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47" name="Google Shape;382;p11">
                  <a:extLst>
                    <a:ext uri="{FF2B5EF4-FFF2-40B4-BE49-F238E27FC236}">
                      <a16:creationId xmlns:a16="http://schemas.microsoft.com/office/drawing/2014/main" id="{FE1D6B97-C81A-BDE5-3859-0360AB71C4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405" y="527371"/>
                  <a:ext cx="4943934" cy="8615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 cap="flat" cmpd="sng">
                  <a:solidFill>
                    <a:srgbClr val="7F7F7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0" name="Google Shape;382;p11">
            <a:extLst>
              <a:ext uri="{FF2B5EF4-FFF2-40B4-BE49-F238E27FC236}">
                <a16:creationId xmlns:a16="http://schemas.microsoft.com/office/drawing/2014/main" id="{791F2FDB-BFFD-9C2E-E2A6-0C65C11761D9}"/>
              </a:ext>
            </a:extLst>
          </p:cNvPr>
          <p:cNvSpPr/>
          <p:nvPr/>
        </p:nvSpPr>
        <p:spPr>
          <a:xfrm>
            <a:off x="6995349" y="3417299"/>
            <a:ext cx="912572" cy="785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5426" tIns="37703" rIns="75426" bIns="37703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b="1" spc="-50" dirty="0" smtClean="0">
                <a:ln>
                  <a:solidFill>
                    <a:sysClr val="windowText" lastClr="000000">
                      <a:lumMod val="50000"/>
                      <a:lumOff val="50000"/>
                      <a:alpha val="3000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Recall</a:t>
            </a:r>
          </a:p>
          <a:p>
            <a:pPr algn="ctr">
              <a:lnSpc>
                <a:spcPct val="150000"/>
              </a:lnSpc>
            </a:pPr>
            <a:r>
              <a:rPr lang="en-US" altLang="ko-KR" sz="1300" b="1" spc="-50" dirty="0" smtClean="0">
                <a:ln>
                  <a:solidFill>
                    <a:sysClr val="windowText" lastClr="000000">
                      <a:lumMod val="50000"/>
                      <a:lumOff val="50000"/>
                      <a:alpha val="3000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300" b="1" spc="-50" dirty="0" err="1" smtClean="0">
                <a:ln>
                  <a:solidFill>
                    <a:sysClr val="windowText" lastClr="000000">
                      <a:lumMod val="50000"/>
                      <a:lumOff val="50000"/>
                      <a:alpha val="3000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재현율</a:t>
            </a:r>
            <a:r>
              <a:rPr lang="en-US" altLang="ko-KR" sz="1300" b="1" spc="-50" dirty="0" smtClean="0">
                <a:ln>
                  <a:solidFill>
                    <a:sysClr val="windowText" lastClr="000000">
                      <a:lumMod val="50000"/>
                      <a:lumOff val="50000"/>
                      <a:alpha val="3000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1300" b="1" spc="-50" dirty="0">
              <a:ln>
                <a:solidFill>
                  <a:sysClr val="windowText" lastClr="000000">
                    <a:lumMod val="50000"/>
                    <a:lumOff val="50000"/>
                    <a:alpha val="3000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Google Shape;382;p11">
                <a:extLst>
                  <a:ext uri="{FF2B5EF4-FFF2-40B4-BE49-F238E27FC236}">
                    <a16:creationId xmlns:a16="http://schemas.microsoft.com/office/drawing/2014/main" id="{FE1D6B97-C81A-BDE5-3859-0360AB71C472}"/>
                  </a:ext>
                </a:extLst>
              </p:cNvPr>
              <p:cNvSpPr/>
              <p:nvPr/>
            </p:nvSpPr>
            <p:spPr>
              <a:xfrm>
                <a:off x="7895152" y="3417238"/>
                <a:ext cx="3412144" cy="785725"/>
              </a:xfrm>
              <a:prstGeom prst="rect">
                <a:avLst/>
              </a:prstGeom>
              <a:solidFill>
                <a:schemeClr val="bg1"/>
              </a:solidFill>
              <a:ln w="1905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5426" tIns="37703" rIns="75426" bIns="37703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spc="-50" dirty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실제 </a:t>
                </a:r>
                <a:r>
                  <a:rPr lang="en-US" altLang="ko-KR" sz="1200" b="1" spc="-50" dirty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Positive</a:t>
                </a:r>
                <a:r>
                  <a:rPr lang="ko-KR" altLang="en-US" sz="1200" b="1" spc="-50" dirty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인 것 중에서 예측도 </a:t>
                </a:r>
                <a:r>
                  <a:rPr lang="en-US" altLang="ko-KR" sz="1200" b="1" spc="-50" dirty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Positive</a:t>
                </a:r>
                <a:r>
                  <a:rPr lang="ko-KR" altLang="en-US" sz="1200" b="1" spc="-50" dirty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로 한 비율</a:t>
                </a:r>
                <a:endParaRPr lang="en-US" altLang="ko-KR" sz="1200" b="1" spc="-50" dirty="0">
                  <a:ln>
                    <a:solidFill>
                      <a:sysClr val="windowText" lastClr="000000">
                        <a:lumMod val="50000"/>
                        <a:lumOff val="50000"/>
                        <a:alpha val="30000"/>
                      </a:sys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000" b="1" i="1" spc="-50">
                              <a:ln>
                                <a:solidFill>
                                  <a:sysClr val="windowText" lastClr="000000">
                                    <a:lumMod val="50000"/>
                                    <a:lumOff val="50000"/>
                                    <a:alpha val="30000"/>
                                  </a:sys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000" b="1" i="1" spc="-50">
                              <a:ln>
                                <a:solidFill>
                                  <a:sysClr val="windowText" lastClr="000000">
                                    <a:lumMod val="50000"/>
                                    <a:lumOff val="50000"/>
                                    <a:alpha val="30000"/>
                                  </a:sys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𝑻𝑷</m:t>
                          </m:r>
                        </m:num>
                        <m:den>
                          <m:r>
                            <a:rPr lang="en-US" altLang="ko-KR" sz="1000" b="1" i="1" spc="-50">
                              <a:ln>
                                <a:solidFill>
                                  <a:sysClr val="windowText" lastClr="000000">
                                    <a:lumMod val="50000"/>
                                    <a:lumOff val="50000"/>
                                    <a:alpha val="30000"/>
                                  </a:sys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𝑻𝑷</m:t>
                          </m:r>
                          <m:r>
                            <a:rPr lang="en-US" altLang="ko-KR" sz="1000" b="1" i="1" spc="-50">
                              <a:ln>
                                <a:solidFill>
                                  <a:sysClr val="windowText" lastClr="000000">
                                    <a:lumMod val="50000"/>
                                    <a:lumOff val="50000"/>
                                    <a:alpha val="30000"/>
                                  </a:sys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+</m:t>
                          </m:r>
                          <m:r>
                            <a:rPr lang="en-US" altLang="ko-KR" sz="1000" b="1" i="1" spc="-50">
                              <a:ln>
                                <a:solidFill>
                                  <a:sysClr val="windowText" lastClr="000000">
                                    <a:lumMod val="50000"/>
                                    <a:lumOff val="50000"/>
                                    <a:alpha val="30000"/>
                                  </a:sysClr>
                                </a:solidFill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𝑭𝑵</m:t>
                          </m:r>
                        </m:den>
                      </m:f>
                    </m:oMath>
                  </m:oMathPara>
                </a14:m>
                <a:endParaRPr lang="en-US" altLang="ko-KR" sz="1000" b="1" spc="-50" dirty="0">
                  <a:ln>
                    <a:solidFill>
                      <a:sysClr val="windowText" lastClr="000000">
                        <a:lumMod val="50000"/>
                        <a:lumOff val="50000"/>
                        <a:alpha val="30000"/>
                      </a:sys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41" name="Google Shape;382;p11">
                <a:extLst>
                  <a:ext uri="{FF2B5EF4-FFF2-40B4-BE49-F238E27FC236}">
                    <a16:creationId xmlns:a16="http://schemas.microsoft.com/office/drawing/2014/main" id="{FE1D6B97-C81A-BDE5-3859-0360AB71C4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52" y="3417238"/>
                <a:ext cx="3412144" cy="7857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2" name="Google Shape;382;p11">
            <a:extLst>
              <a:ext uri="{FF2B5EF4-FFF2-40B4-BE49-F238E27FC236}">
                <a16:creationId xmlns:a16="http://schemas.microsoft.com/office/drawing/2014/main" id="{791F2FDB-BFFD-9C2E-E2A6-0C65C11761D9}"/>
              </a:ext>
            </a:extLst>
          </p:cNvPr>
          <p:cNvSpPr/>
          <p:nvPr/>
        </p:nvSpPr>
        <p:spPr>
          <a:xfrm>
            <a:off x="6997729" y="4315310"/>
            <a:ext cx="912572" cy="7994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5426" tIns="37703" rIns="75426" bIns="37703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b="1" spc="-50" dirty="0" err="1" smtClean="0">
                <a:ln>
                  <a:solidFill>
                    <a:sysClr val="windowText" lastClr="000000">
                      <a:lumMod val="50000"/>
                      <a:lumOff val="50000"/>
                      <a:alpha val="3000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mAP</a:t>
            </a:r>
            <a:endParaRPr lang="en-US" altLang="ko-KR" sz="1300" b="1" spc="-50" dirty="0">
              <a:ln>
                <a:solidFill>
                  <a:sysClr val="windowText" lastClr="000000">
                    <a:lumMod val="50000"/>
                    <a:lumOff val="50000"/>
                    <a:alpha val="3000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3" name="Google Shape;382;p11">
            <a:extLst>
              <a:ext uri="{FF2B5EF4-FFF2-40B4-BE49-F238E27FC236}">
                <a16:creationId xmlns:a16="http://schemas.microsoft.com/office/drawing/2014/main" id="{FE1D6B97-C81A-BDE5-3859-0360AB71C472}"/>
              </a:ext>
            </a:extLst>
          </p:cNvPr>
          <p:cNvSpPr/>
          <p:nvPr/>
        </p:nvSpPr>
        <p:spPr>
          <a:xfrm>
            <a:off x="7895152" y="4316246"/>
            <a:ext cx="3412144" cy="798615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5426" tIns="37703" rIns="75426" bIns="37703" anchor="ctr" anchorCtr="0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00" b="1" spc="-50" dirty="0" smtClean="0">
              <a:ln>
                <a:solidFill>
                  <a:sysClr val="windowText" lastClr="000000">
                    <a:lumMod val="50000"/>
                    <a:lumOff val="50000"/>
                    <a:alpha val="3000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spc="-50" dirty="0" smtClean="0">
                <a:ln>
                  <a:solidFill>
                    <a:sysClr val="windowText" lastClr="000000">
                      <a:lumMod val="50000"/>
                      <a:lumOff val="50000"/>
                      <a:alpha val="3000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평균 정밀도의 평균 값</a:t>
            </a:r>
            <a:endParaRPr lang="en-US" altLang="ko-KR" sz="1200" spc="-50" dirty="0">
              <a:ln>
                <a:solidFill>
                  <a:sysClr val="windowText" lastClr="000000">
                    <a:lumMod val="50000"/>
                    <a:lumOff val="50000"/>
                    <a:alpha val="3000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50" dirty="0" smtClean="0">
                <a:ln>
                  <a:solidFill>
                    <a:sysClr val="windowText" lastClr="000000">
                      <a:lumMod val="50000"/>
                      <a:lumOff val="50000"/>
                      <a:alpha val="3000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mAP50 : </a:t>
            </a:r>
            <a:r>
              <a:rPr lang="ko-KR" altLang="en-US" sz="1200" spc="-50" dirty="0" smtClean="0">
                <a:ln>
                  <a:solidFill>
                    <a:sysClr val="windowText" lastClr="000000">
                      <a:lumMod val="50000"/>
                      <a:lumOff val="50000"/>
                      <a:alpha val="3000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한계도 </a:t>
            </a:r>
            <a:r>
              <a:rPr lang="en-US" altLang="ko-KR" sz="1200" spc="-50" dirty="0" smtClean="0">
                <a:ln>
                  <a:solidFill>
                    <a:sysClr val="windowText" lastClr="000000">
                      <a:lumMod val="50000"/>
                      <a:lumOff val="50000"/>
                      <a:alpha val="3000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</a:t>
            </a:r>
            <a:r>
              <a:rPr lang="ko-KR" altLang="en-US" sz="1200" spc="-50" dirty="0" smtClean="0">
                <a:ln>
                  <a:solidFill>
                    <a:sysClr val="windowText" lastClr="000000">
                      <a:lumMod val="50000"/>
                      <a:lumOff val="50000"/>
                      <a:alpha val="3000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평균 정밀도의 평균값</a:t>
            </a:r>
            <a:endParaRPr lang="en-US" altLang="ko-KR" sz="1200" spc="-50" dirty="0">
              <a:ln>
                <a:solidFill>
                  <a:sysClr val="windowText" lastClr="000000">
                    <a:lumMod val="50000"/>
                    <a:lumOff val="50000"/>
                    <a:alpha val="3000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50" dirty="0" smtClean="0">
                <a:ln>
                  <a:solidFill>
                    <a:sysClr val="windowText" lastClr="000000">
                      <a:lumMod val="50000"/>
                      <a:lumOff val="50000"/>
                      <a:alpha val="3000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mAP50-95 : </a:t>
            </a:r>
            <a:r>
              <a:rPr lang="ko-KR" altLang="en-US" sz="1200" spc="-50" dirty="0" smtClean="0">
                <a:ln>
                  <a:solidFill>
                    <a:sysClr val="windowText" lastClr="000000">
                      <a:lumMod val="50000"/>
                      <a:lumOff val="50000"/>
                      <a:alpha val="3000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한계도 </a:t>
            </a:r>
            <a:r>
              <a:rPr lang="en-US" altLang="ko-KR" sz="1200" spc="-50" dirty="0" smtClean="0">
                <a:ln>
                  <a:solidFill>
                    <a:sysClr val="windowText" lastClr="000000">
                      <a:lumMod val="50000"/>
                      <a:lumOff val="50000"/>
                      <a:alpha val="3000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50~95</a:t>
            </a:r>
            <a:r>
              <a:rPr lang="ko-KR" altLang="en-US" sz="1200" spc="-50" dirty="0" smtClean="0">
                <a:ln>
                  <a:solidFill>
                    <a:sysClr val="windowText" lastClr="000000">
                      <a:lumMod val="50000"/>
                      <a:lumOff val="50000"/>
                      <a:alpha val="3000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평균 정밀도의 평균값</a:t>
            </a:r>
            <a:endParaRPr lang="en-US" altLang="ko-KR" sz="1200" spc="-50" dirty="0" smtClean="0">
              <a:ln>
                <a:solidFill>
                  <a:sysClr val="windowText" lastClr="000000">
                    <a:lumMod val="50000"/>
                    <a:lumOff val="50000"/>
                    <a:alpha val="3000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300" b="1" spc="-50" dirty="0">
              <a:ln>
                <a:solidFill>
                  <a:sysClr val="windowText" lastClr="000000">
                    <a:lumMod val="50000"/>
                    <a:lumOff val="50000"/>
                    <a:alpha val="30000"/>
                  </a:sys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39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기술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17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60019" y="68471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93576" y="816032"/>
            <a:ext cx="44974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① 사용자 주거 공간 분석 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en-US" altLang="ko-KR" sz="2000" dirty="0" smtClean="0">
                <a:solidFill>
                  <a:srgbClr val="127C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</a:t>
            </a:r>
            <a:endParaRPr lang="en-US" altLang="ko-KR" sz="500" dirty="0" smtClean="0">
              <a:solidFill>
                <a:srgbClr val="127CE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6385676" y="123340"/>
            <a:ext cx="217731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7779348" y="1373238"/>
            <a:ext cx="217731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38"/>
          <p:cNvSpPr/>
          <p:nvPr/>
        </p:nvSpPr>
        <p:spPr>
          <a:xfrm>
            <a:off x="8254842" y="1238342"/>
            <a:ext cx="2940802" cy="18774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kumimoji="1"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지속적인 모델 </a:t>
            </a:r>
            <a:r>
              <a:rPr kumimoji="1"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학습 </a:t>
            </a:r>
            <a:endParaRPr kumimoji="1"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kumimoji="1" lang="en-US" altLang="ko-KR" sz="12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객체의 패턴 특징 학습</a:t>
            </a:r>
            <a:endParaRPr kumimoji="1" lang="en-US" altLang="ko-KR" sz="1500" kern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kumimoji="1" lang="en-US" altLang="ko-KR" sz="15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크기</a:t>
            </a:r>
            <a:r>
              <a:rPr kumimoji="1" lang="en-US" altLang="ko-KR" sz="1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kumimoji="1" lang="ko-KR" altLang="en-US" sz="1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 횟수</a:t>
            </a:r>
            <a:r>
              <a:rPr kumimoji="1" lang="en-US" altLang="ko-KR" sz="1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 등 </a:t>
            </a:r>
            <a:endParaRPr kumimoji="1" lang="en-US" altLang="ko-KR" sz="1500" kern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목적에</a:t>
            </a:r>
            <a:r>
              <a:rPr kumimoji="1" lang="en-US" altLang="ko-KR" sz="1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맞게</a:t>
            </a:r>
            <a:r>
              <a:rPr kumimoji="1" lang="en-US" altLang="ko-KR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ko-KR" altLang="en-US" sz="1500" kern="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커스텀</a:t>
            </a:r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한 </a:t>
            </a:r>
            <a:r>
              <a:rPr kumimoji="1" lang="ko-KR" altLang="en-US" sz="1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 </a:t>
            </a:r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</a:t>
            </a:r>
            <a:endParaRPr kumimoji="1" lang="en-US" altLang="ko-KR" sz="1500" kern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kumimoji="1" lang="en-US" altLang="ko-KR" sz="1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kumimoji="1" lang="en-US" altLang="ko-KR" sz="1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kumimoji="1" lang="ko-KR" altLang="en-US" sz="1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 </a:t>
            </a:r>
            <a:r>
              <a:rPr kumimoji="1" lang="ko-KR" altLang="en-US" sz="1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완료 시 모델 생성</a:t>
            </a:r>
            <a:r>
              <a:rPr kumimoji="1" lang="en-US" altLang="ko-KR" sz="1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(.</a:t>
            </a:r>
            <a:r>
              <a:rPr kumimoji="1" lang="en-US" altLang="ko-KR" sz="15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pt</a:t>
            </a:r>
            <a:r>
              <a:rPr kumimoji="1" lang="en-US" altLang="ko-KR" sz="1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ko-KR" altLang="en-US" sz="15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확장자</a:t>
            </a:r>
            <a:r>
              <a:rPr kumimoji="1" lang="en-US" altLang="ko-KR" sz="1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3863" t="6217" r="2101" b="11706"/>
          <a:stretch/>
        </p:blipFill>
        <p:spPr>
          <a:xfrm>
            <a:off x="2168215" y="1670083"/>
            <a:ext cx="5848880" cy="1313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 flipH="1">
            <a:off x="4197195" y="1677038"/>
            <a:ext cx="1082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크기</a:t>
            </a:r>
            <a:endParaRPr lang="ko-KR" altLang="en-US" sz="2000" dirty="0"/>
          </a:p>
        </p:txBody>
      </p:sp>
      <p:sp>
        <p:nvSpPr>
          <p:cNvPr id="24" name="TextBox 23"/>
          <p:cNvSpPr txBox="1"/>
          <p:nvPr/>
        </p:nvSpPr>
        <p:spPr>
          <a:xfrm flipH="1">
            <a:off x="5296948" y="1677037"/>
            <a:ext cx="1082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학습 횟수</a:t>
            </a:r>
            <a:endParaRPr lang="ko-KR" altLang="en-US" sz="2000" dirty="0"/>
          </a:p>
        </p:txBody>
      </p:sp>
      <p:sp>
        <p:nvSpPr>
          <p:cNvPr id="26" name="TextBox 25"/>
          <p:cNvSpPr txBox="1"/>
          <p:nvPr/>
        </p:nvSpPr>
        <p:spPr>
          <a:xfrm flipH="1">
            <a:off x="4877816" y="2205376"/>
            <a:ext cx="1082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가중치</a:t>
            </a:r>
            <a:endParaRPr lang="ko-KR" altLang="en-US" sz="200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l="5798" t="92455" r="32384" b="1643"/>
          <a:stretch/>
        </p:blipFill>
        <p:spPr>
          <a:xfrm>
            <a:off x="5655070" y="5394296"/>
            <a:ext cx="3093511" cy="21756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 l="22623" t="71837" r="1332" b="7888"/>
          <a:stretch/>
        </p:blipFill>
        <p:spPr>
          <a:xfrm>
            <a:off x="4394435" y="4540960"/>
            <a:ext cx="4333498" cy="824096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246476" y="3486234"/>
            <a:ext cx="4594473" cy="2881749"/>
          </a:xfrm>
          <a:prstGeom prst="rect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  <p:txBody>
          <a:bodyPr lIns="67568" tIns="33784" rIns="67568" bIns="33784" rtlCol="0" anchor="ctr"/>
          <a:lstStyle/>
          <a:p>
            <a:pPr algn="ctr" defTabSz="945977"/>
            <a:endParaRPr lang="ko-KR" altLang="en-US" sz="1179" kern="0">
              <a:solidFill>
                <a:prstClr val="white"/>
              </a:solidFill>
              <a:latin typeface="나눔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EC5110-9A6F-45DD-B9BF-02434D64F5AC}"/>
              </a:ext>
            </a:extLst>
          </p:cNvPr>
          <p:cNvSpPr txBox="1"/>
          <p:nvPr/>
        </p:nvSpPr>
        <p:spPr>
          <a:xfrm>
            <a:off x="5601966" y="3325593"/>
            <a:ext cx="1864442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28600" indent="-228600">
              <a:spcBef>
                <a:spcPts val="500"/>
              </a:spcBef>
              <a:buClr>
                <a:srgbClr val="0459A1"/>
              </a:buClr>
              <a:buSzPct val="60000"/>
              <a:buFont typeface="Wingdings" panose="05000000000000000000" pitchFamily="2" charset="2"/>
              <a:buChar char="l"/>
              <a:defRPr kumimoji="1" sz="1400" ker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 </a:t>
            </a: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학습 결과 요약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</a:p>
        </p:txBody>
      </p:sp>
      <p:sp>
        <p:nvSpPr>
          <p:cNvPr id="34" name="TextBox 33"/>
          <p:cNvSpPr txBox="1"/>
          <p:nvPr/>
        </p:nvSpPr>
        <p:spPr>
          <a:xfrm flipH="1">
            <a:off x="6162588" y="4087311"/>
            <a:ext cx="1082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정밀도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sp>
        <p:nvSpPr>
          <p:cNvPr id="35" name="TextBox 34"/>
          <p:cNvSpPr txBox="1"/>
          <p:nvPr/>
        </p:nvSpPr>
        <p:spPr>
          <a:xfrm flipH="1">
            <a:off x="6934771" y="4087311"/>
            <a:ext cx="1082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재현율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sp>
        <p:nvSpPr>
          <p:cNvPr id="38" name="TextBox 37"/>
          <p:cNvSpPr txBox="1"/>
          <p:nvPr/>
        </p:nvSpPr>
        <p:spPr>
          <a:xfrm flipH="1">
            <a:off x="7887860" y="4087617"/>
            <a:ext cx="1082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</a:t>
            </a:r>
            <a:endParaRPr lang="ko-KR" altLang="en-US" sz="2000" dirty="0"/>
          </a:p>
        </p:txBody>
      </p:sp>
      <p:sp>
        <p:nvSpPr>
          <p:cNvPr id="27" name="직사각형 26"/>
          <p:cNvSpPr/>
          <p:nvPr/>
        </p:nvSpPr>
        <p:spPr>
          <a:xfrm>
            <a:off x="7668136" y="4511416"/>
            <a:ext cx="483875" cy="429945"/>
          </a:xfrm>
          <a:prstGeom prst="rect">
            <a:avLst/>
          </a:prstGeom>
          <a:noFill/>
          <a:ln w="38100">
            <a:solidFill>
              <a:srgbClr val="009B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91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기술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18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3576" y="816032"/>
            <a:ext cx="44974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① 사용자 주거 공간 분석 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en-US" altLang="ko-KR" sz="2000" dirty="0" smtClean="0">
                <a:solidFill>
                  <a:srgbClr val="127C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</a:t>
            </a:r>
            <a:endParaRPr lang="en-US" altLang="ko-KR" sz="500" dirty="0" smtClean="0">
              <a:solidFill>
                <a:srgbClr val="127CE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60019" y="68471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08053" y="1800821"/>
            <a:ext cx="310694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초기 모델</a:t>
            </a:r>
            <a:r>
              <a:rPr kumimoji="1" lang="en-US" altLang="ko-KR" sz="2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1" lang="en-US" altLang="ko-KR" sz="25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</a:t>
            </a:r>
            <a:r>
              <a:rPr kumimoji="1" lang="en-US" altLang="ko-KR" sz="2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0.48</a:t>
            </a:r>
            <a:r>
              <a:rPr kumimoji="1" lang="en-US" altLang="ko-KR" sz="2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1" lang="en-US" altLang="ko-KR" sz="25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F5929D-73A2-E7E7-005A-749061B4DA25}"/>
              </a:ext>
            </a:extLst>
          </p:cNvPr>
          <p:cNvSpPr/>
          <p:nvPr/>
        </p:nvSpPr>
        <p:spPr>
          <a:xfrm>
            <a:off x="4145502" y="2449844"/>
            <a:ext cx="3282837" cy="284450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endParaRPr lang="en-US" altLang="ko-KR" sz="1200" dirty="0">
              <a:solidFill>
                <a:prstClr val="white">
                  <a:lumMod val="50000"/>
                </a:prstClr>
              </a:solidFill>
              <a:cs typeface="Aharoni" panose="02010803020104030203" pitchFamily="2" charset="-79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rcRect l="22917" t="34722" r="24930" b="27638"/>
          <a:stretch/>
        </p:blipFill>
        <p:spPr>
          <a:xfrm>
            <a:off x="4297458" y="2582416"/>
            <a:ext cx="3002250" cy="257883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F5929D-73A2-E7E7-005A-749061B4DA25}"/>
              </a:ext>
            </a:extLst>
          </p:cNvPr>
          <p:cNvSpPr/>
          <p:nvPr/>
        </p:nvSpPr>
        <p:spPr>
          <a:xfrm>
            <a:off x="711331" y="2464451"/>
            <a:ext cx="3282837" cy="28445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endParaRPr lang="en-US" altLang="ko-KR" sz="1200" dirty="0">
              <a:solidFill>
                <a:prstClr val="white">
                  <a:lumMod val="50000"/>
                </a:prstClr>
              </a:solidFill>
              <a:cs typeface="Aharoni" panose="02010803020104030203" pitchFamily="2" charset="-79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16" y="2611631"/>
            <a:ext cx="2899904" cy="254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1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2690" y="1105231"/>
            <a:ext cx="3470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Contents</a:t>
            </a:r>
            <a:endParaRPr lang="ko-KR" alt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4677975" y="2009074"/>
            <a:ext cx="3250046" cy="35625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59544" tIns="0" rIns="0" bIns="0">
            <a:spAutoFit/>
          </a:bodyPr>
          <a:lstStyle/>
          <a:p>
            <a:pPr defTabSz="857525" fontAlgn="base">
              <a:spcBef>
                <a:spcPct val="0"/>
              </a:spcBef>
              <a:spcAft>
                <a:spcPts val="529"/>
              </a:spcAft>
              <a:defRPr/>
            </a:pPr>
            <a:r>
              <a: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I. </a:t>
            </a: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추진 배경</a:t>
            </a:r>
            <a:endParaRPr lang="en-US" altLang="ko-KR" sz="2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857525" fontAlgn="base">
              <a:spcBef>
                <a:spcPct val="0"/>
              </a:spcBef>
              <a:spcAft>
                <a:spcPts val="529"/>
              </a:spcAft>
              <a:defRPr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857525" fontAlgn="base">
              <a:spcBef>
                <a:spcPct val="0"/>
              </a:spcBef>
              <a:spcAft>
                <a:spcPts val="529"/>
              </a:spcAft>
              <a:defRPr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II</a:t>
            </a:r>
            <a:r>
              <a: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개요</a:t>
            </a:r>
            <a:endParaRPr lang="en-US" altLang="ko-KR" sz="2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857525" fontAlgn="base">
              <a:spcBef>
                <a:spcPct val="0"/>
              </a:spcBef>
              <a:spcAft>
                <a:spcPts val="529"/>
              </a:spcAft>
              <a:defRPr/>
            </a:pPr>
            <a:endParaRPr lang="ko-KR" altLang="en-US" sz="2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857525" fontAlgn="base">
              <a:spcBef>
                <a:spcPct val="0"/>
              </a:spcBef>
              <a:spcAft>
                <a:spcPts val="529"/>
              </a:spcAft>
              <a:defRPr/>
            </a:pPr>
            <a:r>
              <a: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III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영상</a:t>
            </a:r>
            <a:endParaRPr lang="en-US" altLang="ko-KR" sz="2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857525" fontAlgn="base">
              <a:spcBef>
                <a:spcPct val="0"/>
              </a:spcBef>
              <a:spcAft>
                <a:spcPts val="529"/>
              </a:spcAft>
              <a:defRPr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857525" fontAlgn="base">
              <a:spcBef>
                <a:spcPct val="0"/>
              </a:spcBef>
              <a:spcAft>
                <a:spcPts val="529"/>
              </a:spcAft>
              <a:defRPr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IV</a:t>
            </a:r>
            <a:r>
              <a: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</a:t>
            </a: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</a:t>
            </a:r>
            <a:endParaRPr lang="en-US" altLang="ko-KR" sz="2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857525" fontAlgn="base">
              <a:spcBef>
                <a:spcPct val="0"/>
              </a:spcBef>
              <a:spcAft>
                <a:spcPts val="529"/>
              </a:spcAft>
              <a:defRPr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857525" fontAlgn="base">
              <a:spcBef>
                <a:spcPct val="0"/>
              </a:spcBef>
              <a:spcAft>
                <a:spcPts val="529"/>
              </a:spcAft>
              <a:defRPr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V. </a:t>
            </a: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 및 향후 계획</a:t>
            </a:r>
            <a:endParaRPr lang="en-US" altLang="ko-KR" sz="2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857525" fontAlgn="base">
              <a:spcBef>
                <a:spcPct val="0"/>
              </a:spcBef>
              <a:spcAft>
                <a:spcPts val="529"/>
              </a:spcAft>
              <a:defRPr/>
            </a:pP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050310A-A243-54E5-D682-D46F38F7A668}"/>
              </a:ext>
            </a:extLst>
          </p:cNvPr>
          <p:cNvCxnSpPr>
            <a:cxnSpLocks/>
          </p:cNvCxnSpPr>
          <p:nvPr/>
        </p:nvCxnSpPr>
        <p:spPr>
          <a:xfrm>
            <a:off x="4153443" y="1518327"/>
            <a:ext cx="0" cy="45440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19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F5929D-73A2-E7E7-005A-749061B4DA25}"/>
              </a:ext>
            </a:extLst>
          </p:cNvPr>
          <p:cNvSpPr/>
          <p:nvPr/>
        </p:nvSpPr>
        <p:spPr>
          <a:xfrm>
            <a:off x="8342101" y="2464452"/>
            <a:ext cx="3282837" cy="284450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endParaRPr lang="en-US" altLang="ko-KR" sz="1200" dirty="0">
              <a:solidFill>
                <a:prstClr val="white">
                  <a:lumMod val="50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기술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18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3576" y="816032"/>
            <a:ext cx="44974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① 사용자 주거 공간 분석 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en-US" altLang="ko-KR" sz="2000" dirty="0" smtClean="0">
                <a:solidFill>
                  <a:srgbClr val="127C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</a:t>
            </a:r>
            <a:endParaRPr lang="en-US" altLang="ko-KR" sz="500" dirty="0" smtClean="0">
              <a:solidFill>
                <a:srgbClr val="127CE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60019" y="68471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508053" y="1800821"/>
            <a:ext cx="310694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초기 모델</a:t>
            </a:r>
            <a:r>
              <a:rPr kumimoji="1" lang="en-US" altLang="ko-KR" sz="2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1" lang="en-US" altLang="ko-KR" sz="25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</a:t>
            </a:r>
            <a:r>
              <a:rPr kumimoji="1" lang="en-US" altLang="ko-KR" sz="2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0.48</a:t>
            </a:r>
            <a:r>
              <a:rPr kumimoji="1" lang="en-US" altLang="ko-KR" sz="2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1" lang="en-US" altLang="ko-KR" sz="25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F68E4FB-19B9-0837-2B24-72E2F874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463" y="2582416"/>
            <a:ext cx="2873373" cy="260128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CA7335-280E-4F1D-B164-A3EE873FF59E}"/>
              </a:ext>
            </a:extLst>
          </p:cNvPr>
          <p:cNvSpPr/>
          <p:nvPr/>
        </p:nvSpPr>
        <p:spPr>
          <a:xfrm>
            <a:off x="8301361" y="1704641"/>
            <a:ext cx="3323577" cy="613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</a:t>
            </a:r>
            <a:r>
              <a:rPr kumimoji="1" lang="ko-KR" altLang="en-US" sz="25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</a:t>
            </a:r>
            <a:r>
              <a:rPr kumimoji="1" lang="en-US" altLang="ko-KR" sz="2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1" lang="en-US" altLang="ko-KR" sz="25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</a:t>
            </a:r>
            <a:r>
              <a:rPr kumimoji="1" lang="en-US" altLang="ko-KR" sz="2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0.91</a:t>
            </a:r>
            <a:r>
              <a:rPr kumimoji="1" lang="en-US" altLang="ko-KR" sz="25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</p:txBody>
      </p:sp>
      <p:pic>
        <p:nvPicPr>
          <p:cNvPr id="25" name="_x119981760" descr="EMB00000b4409c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29319" y="3807630"/>
            <a:ext cx="1910550" cy="40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F5929D-73A2-E7E7-005A-749061B4DA25}"/>
              </a:ext>
            </a:extLst>
          </p:cNvPr>
          <p:cNvSpPr/>
          <p:nvPr/>
        </p:nvSpPr>
        <p:spPr>
          <a:xfrm>
            <a:off x="4145502" y="2449844"/>
            <a:ext cx="3282837" cy="284450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endParaRPr lang="en-US" altLang="ko-KR" sz="1200" dirty="0">
              <a:solidFill>
                <a:prstClr val="white">
                  <a:lumMod val="50000"/>
                </a:prstClr>
              </a:solidFill>
              <a:cs typeface="Aharoni" panose="02010803020104030203" pitchFamily="2" charset="-79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22917" t="34722" r="24930" b="27638"/>
          <a:stretch/>
        </p:blipFill>
        <p:spPr>
          <a:xfrm>
            <a:off x="4297458" y="2582416"/>
            <a:ext cx="3002250" cy="257883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F5929D-73A2-E7E7-005A-749061B4DA25}"/>
              </a:ext>
            </a:extLst>
          </p:cNvPr>
          <p:cNvSpPr/>
          <p:nvPr/>
        </p:nvSpPr>
        <p:spPr>
          <a:xfrm>
            <a:off x="711331" y="2464451"/>
            <a:ext cx="3282837" cy="28445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endParaRPr lang="en-US" altLang="ko-KR" sz="1200" dirty="0">
              <a:solidFill>
                <a:prstClr val="white">
                  <a:lumMod val="50000"/>
                </a:prstClr>
              </a:solidFill>
              <a:cs typeface="Aharoni" panose="02010803020104030203" pitchFamily="2" charset="-79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16" y="2611631"/>
            <a:ext cx="2899904" cy="254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5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기술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212EFB9-7242-1EF3-328D-2A4B2CBC7955}"/>
              </a:ext>
            </a:extLst>
          </p:cNvPr>
          <p:cNvSpPr/>
          <p:nvPr/>
        </p:nvSpPr>
        <p:spPr>
          <a:xfrm>
            <a:off x="4438830" y="1668272"/>
            <a:ext cx="3553272" cy="445884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52A26A4-EF3B-85FA-7253-F89C40EC41D7}"/>
              </a:ext>
            </a:extLst>
          </p:cNvPr>
          <p:cNvSpPr/>
          <p:nvPr/>
        </p:nvSpPr>
        <p:spPr>
          <a:xfrm>
            <a:off x="750134" y="1668273"/>
            <a:ext cx="3553272" cy="445884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76A0D82-799D-B3B7-372D-02068FCE384C}"/>
              </a:ext>
            </a:extLst>
          </p:cNvPr>
          <p:cNvSpPr/>
          <p:nvPr/>
        </p:nvSpPr>
        <p:spPr>
          <a:xfrm>
            <a:off x="8127526" y="1668271"/>
            <a:ext cx="3553272" cy="4458843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위쪽 모서리 31">
            <a:extLst>
              <a:ext uri="{FF2B5EF4-FFF2-40B4-BE49-F238E27FC236}">
                <a16:creationId xmlns:a16="http://schemas.microsoft.com/office/drawing/2014/main" id="{2AA7913C-3318-6B52-BFE8-6680011928A6}"/>
              </a:ext>
            </a:extLst>
          </p:cNvPr>
          <p:cNvSpPr/>
          <p:nvPr/>
        </p:nvSpPr>
        <p:spPr>
          <a:xfrm>
            <a:off x="750134" y="1669028"/>
            <a:ext cx="3553272" cy="340096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3C74C5"/>
          </a:solidFill>
          <a:ln>
            <a:solidFill>
              <a:srgbClr val="3C74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 초기화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2" name="사각형: 둥근 위쪽 모서리 32">
            <a:extLst>
              <a:ext uri="{FF2B5EF4-FFF2-40B4-BE49-F238E27FC236}">
                <a16:creationId xmlns:a16="http://schemas.microsoft.com/office/drawing/2014/main" id="{FA2E6D82-F584-3764-0F9E-E657913757C7}"/>
              </a:ext>
            </a:extLst>
          </p:cNvPr>
          <p:cNvSpPr/>
          <p:nvPr/>
        </p:nvSpPr>
        <p:spPr>
          <a:xfrm>
            <a:off x="4438830" y="1672848"/>
            <a:ext cx="3553272" cy="340096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3C74C5"/>
          </a:solidFill>
          <a:ln>
            <a:solidFill>
              <a:srgbClr val="3C74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평면 탐지 시작</a:t>
            </a:r>
          </a:p>
        </p:txBody>
      </p:sp>
      <p:sp>
        <p:nvSpPr>
          <p:cNvPr id="83" name="사각형: 둥근 위쪽 모서리 33">
            <a:extLst>
              <a:ext uri="{FF2B5EF4-FFF2-40B4-BE49-F238E27FC236}">
                <a16:creationId xmlns:a16="http://schemas.microsoft.com/office/drawing/2014/main" id="{FA9F3324-9EA6-C3D6-2889-B8852ABC9610}"/>
              </a:ext>
            </a:extLst>
          </p:cNvPr>
          <p:cNvSpPr/>
          <p:nvPr/>
        </p:nvSpPr>
        <p:spPr>
          <a:xfrm>
            <a:off x="8127526" y="1672848"/>
            <a:ext cx="3553272" cy="340096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3C74C5"/>
          </a:solidFill>
          <a:ln>
            <a:solidFill>
              <a:srgbClr val="3C74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평면 확정 및 생성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D44E7DF-D3C7-F8A1-3CA2-E94798ED2AF6}"/>
              </a:ext>
            </a:extLst>
          </p:cNvPr>
          <p:cNvSpPr txBox="1"/>
          <p:nvPr/>
        </p:nvSpPr>
        <p:spPr>
          <a:xfrm>
            <a:off x="750134" y="5485084"/>
            <a:ext cx="35532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7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카메라 활성화</a:t>
            </a:r>
            <a:r>
              <a:rPr kumimoji="1" lang="ko-KR" altLang="en-US" sz="17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</a:t>
            </a:r>
            <a:r>
              <a:rPr kumimoji="1" lang="ko-KR" altLang="en-US" sz="17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</a:t>
            </a:r>
            <a:r>
              <a:rPr kumimoji="1" lang="en-US" altLang="ko-KR" sz="17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kumimoji="1" lang="ko-KR" altLang="en-US" sz="17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kumimoji="1" lang="en-US" altLang="ko-KR" sz="1700" kern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kumimoji="1" lang="ko-KR" altLang="en-US" sz="17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</a:t>
            </a:r>
            <a:r>
              <a:rPr kumimoji="1" lang="ko-KR" altLang="en-US" sz="17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 </a:t>
            </a:r>
            <a:r>
              <a:rPr kumimoji="1" lang="ko-KR" altLang="en-US" sz="17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673FB72-E2D7-703A-75C2-35360E39BAB9}"/>
              </a:ext>
            </a:extLst>
          </p:cNvPr>
          <p:cNvSpPr txBox="1"/>
          <p:nvPr/>
        </p:nvSpPr>
        <p:spPr>
          <a:xfrm>
            <a:off x="4506541" y="5446432"/>
            <a:ext cx="35532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7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촬영중인</a:t>
            </a:r>
            <a:r>
              <a:rPr kumimoji="1" lang="ko-KR" altLang="en-US" sz="17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공간의 특징</a:t>
            </a:r>
            <a:endParaRPr kumimoji="1" lang="en-US" altLang="ko-KR" sz="1700" kern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3C74C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kumimoji="1" lang="en-US" altLang="ko-KR" sz="17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(AR Point Cloud)</a:t>
            </a:r>
            <a:r>
              <a:rPr kumimoji="1" lang="ko-KR" altLang="en-US" sz="17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</a:t>
            </a:r>
            <a:r>
              <a:rPr kumimoji="1" lang="ko-KR" altLang="en-US" sz="17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탐지</a:t>
            </a:r>
            <a:endParaRPr kumimoji="1" lang="ko-KR" altLang="en-US" sz="17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BC0F957-81BC-0A49-DC8A-17345E0885E6}"/>
              </a:ext>
            </a:extLst>
          </p:cNvPr>
          <p:cNvSpPr txBox="1"/>
          <p:nvPr/>
        </p:nvSpPr>
        <p:spPr>
          <a:xfrm>
            <a:off x="8262947" y="5462724"/>
            <a:ext cx="35532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7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앞서 </a:t>
            </a:r>
            <a:r>
              <a:rPr kumimoji="1" lang="ko-KR" altLang="en-US" sz="17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탐지한 공간의 점들이 </a:t>
            </a:r>
            <a:r>
              <a:rPr kumimoji="1" lang="ko-KR" altLang="en-US" sz="17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연결</a:t>
            </a:r>
            <a:r>
              <a:rPr kumimoji="1" lang="ko-KR" altLang="en-US" sz="17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되어</a:t>
            </a:r>
            <a:r>
              <a:rPr kumimoji="1" lang="en-US" altLang="ko-KR" sz="17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</a:p>
          <a:p>
            <a:pPr algn="ctr"/>
            <a:r>
              <a:rPr kumimoji="1" lang="ko-KR" altLang="en-US" sz="17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하나의</a:t>
            </a:r>
            <a:r>
              <a:rPr lang="ko-KR" altLang="en-US" sz="1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ko-KR" altLang="en-US" sz="17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평면</a:t>
            </a:r>
            <a:r>
              <a:rPr kumimoji="1" lang="ko-KR" altLang="en-US" sz="17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확장</a:t>
            </a:r>
          </a:p>
        </p:txBody>
      </p:sp>
      <p:pic>
        <p:nvPicPr>
          <p:cNvPr id="1028" name="Picture 4" descr="파일:Unity Technologies logo.svg - 위키백과, 우리 모두의 백과사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743" y="2144837"/>
            <a:ext cx="1468127" cy="54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reating Your First AR Game/Scene with Unity's AR Foundation | by Bhagya  Wijenayake | Antaeus AR | Mediu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t="51724" r="6024" b="32700"/>
          <a:stretch/>
        </p:blipFill>
        <p:spPr bwMode="auto">
          <a:xfrm>
            <a:off x="1254994" y="2198809"/>
            <a:ext cx="2537219" cy="33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4" descr="파일:Unity Technologies logo.svg - 위키백과, 우리 모두의 백과사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098" y="2144026"/>
            <a:ext cx="1468127" cy="54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타원 129"/>
          <p:cNvSpPr/>
          <p:nvPr/>
        </p:nvSpPr>
        <p:spPr>
          <a:xfrm>
            <a:off x="6102207" y="3899857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/>
          <p:cNvSpPr/>
          <p:nvPr/>
        </p:nvSpPr>
        <p:spPr>
          <a:xfrm>
            <a:off x="5509276" y="3876997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/>
          <p:cNvSpPr/>
          <p:nvPr/>
        </p:nvSpPr>
        <p:spPr>
          <a:xfrm>
            <a:off x="5842651" y="3656969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/>
          <p:cNvSpPr/>
          <p:nvPr/>
        </p:nvSpPr>
        <p:spPr>
          <a:xfrm>
            <a:off x="5842651" y="3582067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/>
          <p:cNvSpPr/>
          <p:nvPr/>
        </p:nvSpPr>
        <p:spPr>
          <a:xfrm>
            <a:off x="5796932" y="3504382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/>
          <p:cNvSpPr/>
          <p:nvPr/>
        </p:nvSpPr>
        <p:spPr>
          <a:xfrm>
            <a:off x="6115004" y="3520774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/>
          <p:cNvSpPr/>
          <p:nvPr/>
        </p:nvSpPr>
        <p:spPr>
          <a:xfrm>
            <a:off x="6115004" y="3575741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/>
          <p:cNvSpPr/>
          <p:nvPr/>
        </p:nvSpPr>
        <p:spPr>
          <a:xfrm>
            <a:off x="6069285" y="3610939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/>
          <p:cNvSpPr/>
          <p:nvPr/>
        </p:nvSpPr>
        <p:spPr>
          <a:xfrm>
            <a:off x="6102207" y="3718278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/>
          <p:cNvSpPr/>
          <p:nvPr/>
        </p:nvSpPr>
        <p:spPr>
          <a:xfrm>
            <a:off x="6102207" y="3813206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/>
          <p:cNvSpPr/>
          <p:nvPr/>
        </p:nvSpPr>
        <p:spPr>
          <a:xfrm>
            <a:off x="5985501" y="3875317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/>
          <p:cNvSpPr/>
          <p:nvPr/>
        </p:nvSpPr>
        <p:spPr>
          <a:xfrm>
            <a:off x="5985501" y="3967542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/>
          <p:cNvSpPr/>
          <p:nvPr/>
        </p:nvSpPr>
        <p:spPr>
          <a:xfrm>
            <a:off x="5932460" y="3981553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/>
          <p:cNvSpPr/>
          <p:nvPr/>
        </p:nvSpPr>
        <p:spPr>
          <a:xfrm>
            <a:off x="6179523" y="4049532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/>
          <p:cNvSpPr/>
          <p:nvPr/>
        </p:nvSpPr>
        <p:spPr>
          <a:xfrm>
            <a:off x="6202382" y="4104407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/>
          <p:cNvSpPr/>
          <p:nvPr/>
        </p:nvSpPr>
        <p:spPr>
          <a:xfrm>
            <a:off x="6142078" y="4118897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/>
          <p:cNvSpPr/>
          <p:nvPr/>
        </p:nvSpPr>
        <p:spPr>
          <a:xfrm>
            <a:off x="6034701" y="4049931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/>
          <p:cNvSpPr/>
          <p:nvPr/>
        </p:nvSpPr>
        <p:spPr>
          <a:xfrm>
            <a:off x="6034701" y="4104406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/>
          <p:cNvSpPr/>
          <p:nvPr/>
        </p:nvSpPr>
        <p:spPr>
          <a:xfrm>
            <a:off x="5994144" y="4118896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/>
          <p:cNvSpPr/>
          <p:nvPr/>
        </p:nvSpPr>
        <p:spPr>
          <a:xfrm>
            <a:off x="5950861" y="4084414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/>
          <p:cNvSpPr/>
          <p:nvPr/>
        </p:nvSpPr>
        <p:spPr>
          <a:xfrm>
            <a:off x="5907590" y="4045168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/>
          <p:cNvSpPr/>
          <p:nvPr/>
        </p:nvSpPr>
        <p:spPr>
          <a:xfrm>
            <a:off x="5819791" y="4265309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/>
          <p:cNvSpPr/>
          <p:nvPr/>
        </p:nvSpPr>
        <p:spPr>
          <a:xfrm>
            <a:off x="5706358" y="4242965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/>
          <p:cNvSpPr/>
          <p:nvPr/>
        </p:nvSpPr>
        <p:spPr>
          <a:xfrm>
            <a:off x="5351290" y="4141755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/>
          <p:cNvSpPr/>
          <p:nvPr/>
        </p:nvSpPr>
        <p:spPr>
          <a:xfrm>
            <a:off x="5580713" y="4366285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/>
          <p:cNvSpPr/>
          <p:nvPr/>
        </p:nvSpPr>
        <p:spPr>
          <a:xfrm>
            <a:off x="5577958" y="4285368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/>
          <p:cNvSpPr/>
          <p:nvPr/>
        </p:nvSpPr>
        <p:spPr>
          <a:xfrm>
            <a:off x="5751213" y="4403216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/>
          <p:cNvSpPr/>
          <p:nvPr/>
        </p:nvSpPr>
        <p:spPr>
          <a:xfrm>
            <a:off x="5928001" y="4417282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/>
          <p:cNvSpPr/>
          <p:nvPr/>
        </p:nvSpPr>
        <p:spPr>
          <a:xfrm>
            <a:off x="6177863" y="4406133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/>
          <p:cNvSpPr/>
          <p:nvPr/>
        </p:nvSpPr>
        <p:spPr>
          <a:xfrm>
            <a:off x="6261103" y="4376391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/>
          <p:cNvSpPr/>
          <p:nvPr/>
        </p:nvSpPr>
        <p:spPr>
          <a:xfrm>
            <a:off x="6263411" y="4419643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5313846" y="4085566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/>
          <p:cNvSpPr/>
          <p:nvPr/>
        </p:nvSpPr>
        <p:spPr>
          <a:xfrm>
            <a:off x="5317557" y="4199812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/>
          <p:cNvSpPr/>
          <p:nvPr/>
        </p:nvSpPr>
        <p:spPr>
          <a:xfrm>
            <a:off x="5357382" y="4322053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/>
          <p:cNvSpPr/>
          <p:nvPr/>
        </p:nvSpPr>
        <p:spPr>
          <a:xfrm>
            <a:off x="5317556" y="4340504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/>
          <p:cNvSpPr/>
          <p:nvPr/>
        </p:nvSpPr>
        <p:spPr>
          <a:xfrm>
            <a:off x="5323629" y="4636763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/>
          <p:cNvSpPr/>
          <p:nvPr/>
        </p:nvSpPr>
        <p:spPr>
          <a:xfrm>
            <a:off x="5318828" y="4583675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/>
          <p:cNvSpPr/>
          <p:nvPr/>
        </p:nvSpPr>
        <p:spPr>
          <a:xfrm>
            <a:off x="5439397" y="4841018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/>
          <p:cNvSpPr/>
          <p:nvPr/>
        </p:nvSpPr>
        <p:spPr>
          <a:xfrm>
            <a:off x="5397009" y="4876707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/>
          <p:cNvSpPr/>
          <p:nvPr/>
        </p:nvSpPr>
        <p:spPr>
          <a:xfrm>
            <a:off x="5434596" y="4914681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/>
          <p:cNvSpPr/>
          <p:nvPr/>
        </p:nvSpPr>
        <p:spPr>
          <a:xfrm>
            <a:off x="5406812" y="4937540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/>
          <p:cNvSpPr/>
          <p:nvPr/>
        </p:nvSpPr>
        <p:spPr>
          <a:xfrm>
            <a:off x="5470884" y="5114306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/>
          <p:cNvSpPr/>
          <p:nvPr/>
        </p:nvSpPr>
        <p:spPr>
          <a:xfrm>
            <a:off x="5520314" y="5079573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/>
          <p:cNvSpPr/>
          <p:nvPr/>
        </p:nvSpPr>
        <p:spPr>
          <a:xfrm>
            <a:off x="5728353" y="4988051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/>
          <p:cNvSpPr/>
          <p:nvPr/>
        </p:nvSpPr>
        <p:spPr>
          <a:xfrm>
            <a:off x="5503690" y="4294155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/>
          <p:cNvSpPr/>
          <p:nvPr/>
        </p:nvSpPr>
        <p:spPr>
          <a:xfrm>
            <a:off x="5680378" y="5068587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/>
          <p:cNvSpPr/>
          <p:nvPr/>
        </p:nvSpPr>
        <p:spPr>
          <a:xfrm>
            <a:off x="5648515" y="5102432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/>
          <p:cNvSpPr/>
          <p:nvPr/>
        </p:nvSpPr>
        <p:spPr>
          <a:xfrm>
            <a:off x="5751212" y="5153365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/>
          <p:cNvSpPr/>
          <p:nvPr/>
        </p:nvSpPr>
        <p:spPr>
          <a:xfrm>
            <a:off x="5950860" y="4727290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/>
          <p:cNvSpPr/>
          <p:nvPr/>
        </p:nvSpPr>
        <p:spPr>
          <a:xfrm>
            <a:off x="5930457" y="4853847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/>
          <p:cNvSpPr/>
          <p:nvPr/>
        </p:nvSpPr>
        <p:spPr>
          <a:xfrm>
            <a:off x="6034700" y="4992328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/>
          <p:cNvSpPr/>
          <p:nvPr/>
        </p:nvSpPr>
        <p:spPr>
          <a:xfrm>
            <a:off x="6011840" y="4650581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/>
          <p:cNvSpPr/>
          <p:nvPr/>
        </p:nvSpPr>
        <p:spPr>
          <a:xfrm>
            <a:off x="6046425" y="4689640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/>
          <p:cNvSpPr/>
          <p:nvPr/>
        </p:nvSpPr>
        <p:spPr>
          <a:xfrm>
            <a:off x="6069284" y="4636607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/>
          <p:cNvSpPr/>
          <p:nvPr/>
        </p:nvSpPr>
        <p:spPr>
          <a:xfrm>
            <a:off x="6081334" y="5198981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/>
          <p:cNvSpPr/>
          <p:nvPr/>
        </p:nvSpPr>
        <p:spPr>
          <a:xfrm>
            <a:off x="6225241" y="4726318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/>
          <p:cNvSpPr/>
          <p:nvPr/>
        </p:nvSpPr>
        <p:spPr>
          <a:xfrm>
            <a:off x="6423050" y="4891821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/>
          <p:cNvSpPr/>
          <p:nvPr/>
        </p:nvSpPr>
        <p:spPr>
          <a:xfrm>
            <a:off x="6400190" y="4560815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/>
          <p:cNvSpPr/>
          <p:nvPr/>
        </p:nvSpPr>
        <p:spPr>
          <a:xfrm>
            <a:off x="6438282" y="4580192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/>
          <p:cNvSpPr/>
          <p:nvPr/>
        </p:nvSpPr>
        <p:spPr>
          <a:xfrm>
            <a:off x="6532656" y="5033770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/>
          <p:cNvSpPr/>
          <p:nvPr/>
        </p:nvSpPr>
        <p:spPr>
          <a:xfrm>
            <a:off x="6867752" y="4461900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/>
          <p:cNvSpPr/>
          <p:nvPr/>
        </p:nvSpPr>
        <p:spPr>
          <a:xfrm>
            <a:off x="7025897" y="4590888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/>
          <p:cNvSpPr/>
          <p:nvPr/>
        </p:nvSpPr>
        <p:spPr>
          <a:xfrm>
            <a:off x="6841259" y="5012190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/>
          <p:cNvSpPr/>
          <p:nvPr/>
        </p:nvSpPr>
        <p:spPr>
          <a:xfrm>
            <a:off x="6704967" y="5061878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/>
          <p:cNvSpPr/>
          <p:nvPr/>
        </p:nvSpPr>
        <p:spPr>
          <a:xfrm>
            <a:off x="6650193" y="5033770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/>
          <p:cNvSpPr/>
          <p:nvPr/>
        </p:nvSpPr>
        <p:spPr>
          <a:xfrm>
            <a:off x="6587886" y="4992328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/>
          <p:cNvSpPr/>
          <p:nvPr/>
        </p:nvSpPr>
        <p:spPr>
          <a:xfrm>
            <a:off x="6581166" y="5038047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/>
          <p:cNvSpPr/>
          <p:nvPr/>
        </p:nvSpPr>
        <p:spPr>
          <a:xfrm>
            <a:off x="6659248" y="5285376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/>
          <p:cNvSpPr/>
          <p:nvPr/>
        </p:nvSpPr>
        <p:spPr>
          <a:xfrm>
            <a:off x="6753677" y="5239657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/>
          <p:cNvSpPr/>
          <p:nvPr/>
        </p:nvSpPr>
        <p:spPr>
          <a:xfrm>
            <a:off x="6803071" y="5205024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/>
          <p:cNvSpPr/>
          <p:nvPr/>
        </p:nvSpPr>
        <p:spPr>
          <a:xfrm>
            <a:off x="6803071" y="5285375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/>
          <p:cNvSpPr/>
          <p:nvPr/>
        </p:nvSpPr>
        <p:spPr>
          <a:xfrm>
            <a:off x="6753676" y="3214802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/>
          <p:cNvSpPr/>
          <p:nvPr/>
        </p:nvSpPr>
        <p:spPr>
          <a:xfrm>
            <a:off x="6806446" y="3237661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/>
          <p:cNvSpPr/>
          <p:nvPr/>
        </p:nvSpPr>
        <p:spPr>
          <a:xfrm>
            <a:off x="6730816" y="3369721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/>
          <p:cNvSpPr/>
          <p:nvPr/>
        </p:nvSpPr>
        <p:spPr>
          <a:xfrm>
            <a:off x="6864118" y="3413575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/>
          <p:cNvSpPr/>
          <p:nvPr/>
        </p:nvSpPr>
        <p:spPr>
          <a:xfrm>
            <a:off x="6864118" y="3557674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/>
          <p:cNvSpPr/>
          <p:nvPr/>
        </p:nvSpPr>
        <p:spPr>
          <a:xfrm>
            <a:off x="7032880" y="3324002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/>
          <p:cNvSpPr/>
          <p:nvPr/>
        </p:nvSpPr>
        <p:spPr>
          <a:xfrm>
            <a:off x="6997694" y="3550139"/>
            <a:ext cx="45719" cy="45719"/>
          </a:xfrm>
          <a:prstGeom prst="ellipse">
            <a:avLst/>
          </a:prstGeom>
          <a:solidFill>
            <a:srgbClr val="E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8" t="31253" r="10296" b="16710"/>
          <a:stretch/>
        </p:blipFill>
        <p:spPr>
          <a:xfrm>
            <a:off x="8626024" y="2767887"/>
            <a:ext cx="2648055" cy="2646000"/>
          </a:xfrm>
          <a:prstGeom prst="rect">
            <a:avLst/>
          </a:prstGeom>
        </p:spPr>
      </p:pic>
      <p:pic>
        <p:nvPicPr>
          <p:cNvPr id="1038" name="Picture 14" descr="https://cdn.discordapp.com/attachments/1290928875815305270/1308797736333611059/Screenshot_20241120-231444_Gallery.jpg?ex=673f4060&amp;is=673deee0&amp;hm=9beeeeaf048298df57a9b66242bdda18dbabbed0e3b2d20a1adeda14b8916613&amp;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1" t="37827" r="12958" b="13498"/>
          <a:stretch/>
        </p:blipFill>
        <p:spPr bwMode="auto">
          <a:xfrm>
            <a:off x="1138166" y="2743474"/>
            <a:ext cx="2669770" cy="264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21" y="2753052"/>
            <a:ext cx="2699712" cy="2686394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93576" y="816032"/>
            <a:ext cx="44974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② </a:t>
            </a: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추천된 보조 기구 시각화 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en-US" altLang="ko-KR" sz="2000" dirty="0" smtClean="0">
                <a:solidFill>
                  <a:srgbClr val="127C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</a:t>
            </a:r>
            <a:endParaRPr lang="en-US" altLang="ko-KR" sz="500" dirty="0" smtClean="0">
              <a:solidFill>
                <a:srgbClr val="127CE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34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양쪽 모서리가 둥근 사각형 46">
            <a:extLst>
              <a:ext uri="{FF2B5EF4-FFF2-40B4-BE49-F238E27FC236}">
                <a16:creationId xmlns:a16="http://schemas.microsoft.com/office/drawing/2014/main" id="{CB4DF00B-EF94-4B28-BECA-91E6FA8D8DBA}"/>
              </a:ext>
            </a:extLst>
          </p:cNvPr>
          <p:cNvSpPr/>
          <p:nvPr/>
        </p:nvSpPr>
        <p:spPr>
          <a:xfrm>
            <a:off x="2136969" y="1477166"/>
            <a:ext cx="8513108" cy="4533357"/>
          </a:xfrm>
          <a:prstGeom prst="round2SameRect">
            <a:avLst>
              <a:gd name="adj1" fmla="val 0"/>
              <a:gd name="adj2" fmla="val 0"/>
            </a:avLst>
          </a:prstGeom>
          <a:solidFill>
            <a:sysClr val="window" lastClr="FFFFFF"/>
          </a:solidFill>
          <a:ln w="1270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endParaRPr kumimoji="0" lang="ko-KR" altLang="en-US" sz="1800" b="0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750" y="1898884"/>
            <a:ext cx="1931862" cy="36899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1"/>
          <a:stretch/>
        </p:blipFill>
        <p:spPr>
          <a:xfrm>
            <a:off x="2961213" y="1995468"/>
            <a:ext cx="1781886" cy="350971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기술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4138480" y="2335909"/>
            <a:ext cx="4510087" cy="3048000"/>
          </a:xfrm>
          <a:custGeom>
            <a:avLst/>
            <a:gdLst>
              <a:gd name="connsiteX0" fmla="*/ 4221480 w 4320540"/>
              <a:gd name="connsiteY0" fmla="*/ 0 h 3048000"/>
              <a:gd name="connsiteX1" fmla="*/ 4320540 w 4320540"/>
              <a:gd name="connsiteY1" fmla="*/ 3048000 h 3048000"/>
              <a:gd name="connsiteX2" fmla="*/ 15240 w 4320540"/>
              <a:gd name="connsiteY2" fmla="*/ 1958340 h 3048000"/>
              <a:gd name="connsiteX3" fmla="*/ 129540 w 4320540"/>
              <a:gd name="connsiteY3" fmla="*/ 1927860 h 3048000"/>
              <a:gd name="connsiteX4" fmla="*/ 190500 w 4320540"/>
              <a:gd name="connsiteY4" fmla="*/ 1912620 h 3048000"/>
              <a:gd name="connsiteX5" fmla="*/ 251460 w 4320540"/>
              <a:gd name="connsiteY5" fmla="*/ 1874520 h 3048000"/>
              <a:gd name="connsiteX6" fmla="*/ 289560 w 4320540"/>
              <a:gd name="connsiteY6" fmla="*/ 1844040 h 3048000"/>
              <a:gd name="connsiteX7" fmla="*/ 358140 w 4320540"/>
              <a:gd name="connsiteY7" fmla="*/ 1798320 h 3048000"/>
              <a:gd name="connsiteX8" fmla="*/ 441960 w 4320540"/>
              <a:gd name="connsiteY8" fmla="*/ 1607820 h 3048000"/>
              <a:gd name="connsiteX9" fmla="*/ 449580 w 4320540"/>
              <a:gd name="connsiteY9" fmla="*/ 1470660 h 3048000"/>
              <a:gd name="connsiteX10" fmla="*/ 441960 w 4320540"/>
              <a:gd name="connsiteY10" fmla="*/ 1386840 h 3048000"/>
              <a:gd name="connsiteX11" fmla="*/ 403860 w 4320540"/>
              <a:gd name="connsiteY11" fmla="*/ 1287780 h 3048000"/>
              <a:gd name="connsiteX12" fmla="*/ 365760 w 4320540"/>
              <a:gd name="connsiteY12" fmla="*/ 1181100 h 3048000"/>
              <a:gd name="connsiteX13" fmla="*/ 236220 w 4320540"/>
              <a:gd name="connsiteY13" fmla="*/ 1127760 h 3048000"/>
              <a:gd name="connsiteX14" fmla="*/ 160020 w 4320540"/>
              <a:gd name="connsiteY14" fmla="*/ 1066800 h 3048000"/>
              <a:gd name="connsiteX15" fmla="*/ 0 w 4320540"/>
              <a:gd name="connsiteY15" fmla="*/ 1005840 h 3048000"/>
              <a:gd name="connsiteX16" fmla="*/ 4221480 w 4320540"/>
              <a:gd name="connsiteY16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20540" h="3048000">
                <a:moveTo>
                  <a:pt x="4221480" y="0"/>
                </a:moveTo>
                <a:lnTo>
                  <a:pt x="4320540" y="3048000"/>
                </a:lnTo>
                <a:lnTo>
                  <a:pt x="15240" y="1958340"/>
                </a:lnTo>
                <a:lnTo>
                  <a:pt x="129540" y="1927860"/>
                </a:lnTo>
                <a:lnTo>
                  <a:pt x="190500" y="1912620"/>
                </a:lnTo>
                <a:lnTo>
                  <a:pt x="251460" y="1874520"/>
                </a:lnTo>
                <a:lnTo>
                  <a:pt x="289560" y="1844040"/>
                </a:lnTo>
                <a:lnTo>
                  <a:pt x="358140" y="1798320"/>
                </a:lnTo>
                <a:lnTo>
                  <a:pt x="441960" y="1607820"/>
                </a:lnTo>
                <a:lnTo>
                  <a:pt x="449580" y="1470660"/>
                </a:lnTo>
                <a:lnTo>
                  <a:pt x="441960" y="1386840"/>
                </a:lnTo>
                <a:lnTo>
                  <a:pt x="403860" y="1287780"/>
                </a:lnTo>
                <a:lnTo>
                  <a:pt x="365760" y="1181100"/>
                </a:lnTo>
                <a:lnTo>
                  <a:pt x="236220" y="1127760"/>
                </a:lnTo>
                <a:lnTo>
                  <a:pt x="160020" y="1066800"/>
                </a:lnTo>
                <a:lnTo>
                  <a:pt x="0" y="1005840"/>
                </a:lnTo>
                <a:lnTo>
                  <a:pt x="422148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11525" y="3372827"/>
            <a:ext cx="900000" cy="900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4" t="45981" r="11426" b="32873"/>
          <a:stretch/>
        </p:blipFill>
        <p:spPr>
          <a:xfrm>
            <a:off x="7162692" y="2404516"/>
            <a:ext cx="2871186" cy="2912983"/>
          </a:xfrm>
          <a:custGeom>
            <a:avLst/>
            <a:gdLst>
              <a:gd name="connsiteX0" fmla="*/ 1093881 w 2187762"/>
              <a:gd name="connsiteY0" fmla="*/ 0 h 2219610"/>
              <a:gd name="connsiteX1" fmla="*/ 2187762 w 2187762"/>
              <a:gd name="connsiteY1" fmla="*/ 1109805 h 2219610"/>
              <a:gd name="connsiteX2" fmla="*/ 1093881 w 2187762"/>
              <a:gd name="connsiteY2" fmla="*/ 2219610 h 2219610"/>
              <a:gd name="connsiteX3" fmla="*/ 0 w 2187762"/>
              <a:gd name="connsiteY3" fmla="*/ 1109805 h 2219610"/>
              <a:gd name="connsiteX4" fmla="*/ 1093881 w 2187762"/>
              <a:gd name="connsiteY4" fmla="*/ 0 h 221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762" h="2219610">
                <a:moveTo>
                  <a:pt x="1093881" y="0"/>
                </a:moveTo>
                <a:cubicBezTo>
                  <a:pt x="1698015" y="0"/>
                  <a:pt x="2187762" y="496877"/>
                  <a:pt x="2187762" y="1109805"/>
                </a:cubicBezTo>
                <a:cubicBezTo>
                  <a:pt x="2187762" y="1722733"/>
                  <a:pt x="1698015" y="2219610"/>
                  <a:pt x="1093881" y="2219610"/>
                </a:cubicBezTo>
                <a:cubicBezTo>
                  <a:pt x="489747" y="2219610"/>
                  <a:pt x="0" y="1722733"/>
                  <a:pt x="0" y="1109805"/>
                </a:cubicBezTo>
                <a:cubicBezTo>
                  <a:pt x="0" y="496877"/>
                  <a:pt x="489747" y="0"/>
                  <a:pt x="1093881" y="0"/>
                </a:cubicBezTo>
                <a:close/>
              </a:path>
            </a:pathLst>
          </a:custGeom>
          <a:ln w="38100">
            <a:solidFill>
              <a:srgbClr val="127CEA"/>
            </a:solidFill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673FB72-E2D7-703A-75C2-35360E39BAB9}"/>
              </a:ext>
            </a:extLst>
          </p:cNvPr>
          <p:cNvSpPr txBox="1"/>
          <p:nvPr/>
        </p:nvSpPr>
        <p:spPr>
          <a:xfrm>
            <a:off x="4109612" y="3451048"/>
            <a:ext cx="3553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사용자가 </a:t>
            </a:r>
            <a:r>
              <a:rPr kumimoji="1" lang="ko-KR" altLang="en-US" sz="20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원하는 위치에 </a:t>
            </a:r>
            <a:endParaRPr kumimoji="1" lang="en-US" altLang="ko-KR" sz="2000" kern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kumimoji="1" lang="en-US" altLang="ko-KR" sz="20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 </a:t>
            </a:r>
            <a:r>
              <a:rPr kumimoji="1" lang="ko-KR" altLang="en-US" sz="20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배치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3576" y="816032"/>
            <a:ext cx="44974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② </a:t>
            </a: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추천된 보조 기구 시각화 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en-US" altLang="ko-KR" sz="2000" dirty="0" smtClean="0">
                <a:solidFill>
                  <a:srgbClr val="127C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</a:t>
            </a:r>
            <a:endParaRPr lang="en-US" altLang="ko-KR" sz="500" dirty="0" smtClean="0">
              <a:solidFill>
                <a:srgbClr val="127CE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3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8"/>
            <a:ext cx="12192000" cy="68558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40120" y="2926683"/>
            <a:ext cx="478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7525" fontAlgn="base">
              <a:spcBef>
                <a:spcPct val="0"/>
              </a:spcBef>
              <a:spcAft>
                <a:spcPts val="529"/>
              </a:spcAft>
              <a:defRPr/>
            </a:pP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V. 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 및 향후 계획</a:t>
            </a:r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21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102" name="원호 101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102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16" name="원호 115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1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1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원호 107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111" name="원호 110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113" name="원호 112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11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11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65" b="82900" l="9244" r="91765">
                        <a14:foregroundMark x1="81513" y1="32714" x2="81513" y2="32714"/>
                        <a14:foregroundMark x1="81008" y1="22305" x2="81008" y2="22305"/>
                        <a14:foregroundMark x1="87563" y1="19331" x2="87563" y2="19331"/>
                        <a14:foregroundMark x1="89580" y1="25651" x2="89580" y2="25651"/>
                        <a14:foregroundMark x1="90420" y1="36803" x2="90420" y2="36803"/>
                        <a14:foregroundMark x1="88739" y1="44610" x2="88739" y2="44610"/>
                        <a14:foregroundMark x1="76807" y1="35316" x2="76807" y2="35316"/>
                        <a14:foregroundMark x1="76471" y1="31227" x2="76471" y2="31227"/>
                        <a14:foregroundMark x1="82689" y1="46468" x2="82689" y2="46468"/>
                        <a14:foregroundMark x1="88739" y1="33457" x2="88739" y2="33457"/>
                        <a14:foregroundMark x1="84538" y1="22677" x2="84202" y2="21933"/>
                        <a14:foregroundMark x1="77479" y1="31970" x2="77479" y2="31970"/>
                        <a14:foregroundMark x1="68571" y1="20446" x2="68571" y2="20446"/>
                        <a14:foregroundMark x1="68571" y1="15985" x2="68571" y2="15985"/>
                        <a14:foregroundMark x1="69412" y1="55762" x2="69412" y2="55762"/>
                        <a14:foregroundMark x1="63529" y1="83271" x2="63529" y2="83271"/>
                        <a14:foregroundMark x1="74622" y1="81784" x2="74622" y2="81784"/>
                        <a14:foregroundMark x1="81513" y1="56506" x2="81513" y2="56506"/>
                        <a14:foregroundMark x1="58992" y1="55762" x2="58992" y2="55762"/>
                        <a14:foregroundMark x1="59160" y1="67286" x2="59160" y2="67286"/>
                        <a14:foregroundMark x1="53277" y1="64684" x2="53277" y2="64684"/>
                        <a14:foregroundMark x1="50924" y1="63941" x2="50924" y2="63941"/>
                        <a14:foregroundMark x1="88571" y1="63941" x2="88571" y2="63941"/>
                        <a14:foregroundMark x1="71092" y1="64684" x2="71092" y2="64684"/>
                        <a14:foregroundMark x1="45378" y1="68773" x2="45378" y2="68773"/>
                        <a14:foregroundMark x1="40840" y1="63569" x2="40840" y2="63569"/>
                        <a14:foregroundMark x1="38487" y1="73978" x2="38487" y2="73978"/>
                        <a14:foregroundMark x1="41513" y1="73978" x2="41513" y2="73978"/>
                        <a14:foregroundMark x1="45042" y1="80669" x2="45042" y2="80669"/>
                        <a14:foregroundMark x1="66050" y1="71375" x2="66050" y2="71375"/>
                        <a14:foregroundMark x1="37311" y1="72491" x2="37311" y2="72491"/>
                        <a14:foregroundMark x1="31597" y1="63569" x2="31597" y2="63569"/>
                        <a14:foregroundMark x1="28739" y1="63569" x2="28739" y2="63569"/>
                        <a14:foregroundMark x1="30588" y1="77695" x2="30588" y2="77695"/>
                        <a14:foregroundMark x1="34622" y1="81784" x2="34622" y2="81784"/>
                        <a14:foregroundMark x1="21345" y1="64312" x2="21345" y2="64312"/>
                        <a14:foregroundMark x1="10588" y1="63941" x2="10588" y2="63941"/>
                        <a14:foregroundMark x1="9916" y1="55762" x2="9916" y2="55762"/>
                        <a14:foregroundMark x1="87731" y1="26394" x2="87731" y2="26394"/>
                        <a14:foregroundMark x1="87395" y1="23792" x2="87395" y2="23792"/>
                        <a14:foregroundMark x1="80672" y1="27509" x2="80672" y2="27509"/>
                        <a14:foregroundMark x1="81008" y1="17100" x2="81008" y2="17100"/>
                        <a14:foregroundMark x1="77143" y1="22305" x2="77143" y2="22305"/>
                        <a14:foregroundMark x1="82689" y1="18587" x2="82689" y2="18587"/>
                        <a14:foregroundMark x1="87899" y1="18216" x2="87899" y2="18216"/>
                        <a14:foregroundMark x1="83025" y1="11896" x2="83025" y2="11896"/>
                        <a14:foregroundMark x1="82353" y1="20818" x2="82353" y2="20818"/>
                        <a14:foregroundMark x1="72941" y1="71747" x2="72941" y2="71747"/>
                        <a14:foregroundMark x1="88739" y1="60223" x2="88739" y2="60223"/>
                        <a14:foregroundMark x1="86891" y1="73234" x2="86891" y2="73234"/>
                        <a14:foregroundMark x1="80000" y1="76580" x2="80000" y2="76580"/>
                        <a14:foregroundMark x1="32941" y1="63569" x2="32941" y2="63569"/>
                        <a14:foregroundMark x1="30924" y1="80297" x2="30924" y2="80297"/>
                        <a14:foregroundMark x1="22857" y1="65428" x2="22857" y2="65428"/>
                      </a14:backgroundRemoval>
                    </a14:imgEffect>
                  </a14:imgLayer>
                </a14:imgProps>
              </a:ext>
            </a:extLst>
          </a:blip>
          <a:srcRect t="6631" r="6047" b="9776"/>
          <a:stretch/>
        </p:blipFill>
        <p:spPr>
          <a:xfrm>
            <a:off x="10279272" y="328616"/>
            <a:ext cx="1518518" cy="58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7D5A5-0C66-E7B7-C5A3-CDAF5A190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 및 향후 계획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05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1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22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6" name="자유형: 도형 17">
            <a:extLst>
              <a:ext uri="{FF2B5EF4-FFF2-40B4-BE49-F238E27FC236}">
                <a16:creationId xmlns:a16="http://schemas.microsoft.com/office/drawing/2014/main" id="{55302ED2-4C92-ADC4-EC3F-D9F0A115D286}"/>
              </a:ext>
            </a:extLst>
          </p:cNvPr>
          <p:cNvSpPr/>
          <p:nvPr/>
        </p:nvSpPr>
        <p:spPr>
          <a:xfrm>
            <a:off x="5087591" y="1645646"/>
            <a:ext cx="1808163" cy="1374776"/>
          </a:xfrm>
          <a:custGeom>
            <a:avLst/>
            <a:gdLst>
              <a:gd name="connsiteX0" fmla="*/ 1112839 w 1808163"/>
              <a:gd name="connsiteY0" fmla="*/ 98822 h 1374776"/>
              <a:gd name="connsiteX1" fmla="*/ 524273 w 1808163"/>
              <a:gd name="connsiteY1" fmla="*/ 687388 h 1374776"/>
              <a:gd name="connsiteX2" fmla="*/ 1112839 w 1808163"/>
              <a:gd name="connsiteY2" fmla="*/ 1275954 h 1374776"/>
              <a:gd name="connsiteX3" fmla="*/ 1701405 w 1808163"/>
              <a:gd name="connsiteY3" fmla="*/ 687388 h 1374776"/>
              <a:gd name="connsiteX4" fmla="*/ 1112839 w 1808163"/>
              <a:gd name="connsiteY4" fmla="*/ 98822 h 1374776"/>
              <a:gd name="connsiteX5" fmla="*/ 1120775 w 1808163"/>
              <a:gd name="connsiteY5" fmla="*/ 0 h 1374776"/>
              <a:gd name="connsiteX6" fmla="*/ 1808163 w 1808163"/>
              <a:gd name="connsiteY6" fmla="*/ 687388 h 1374776"/>
              <a:gd name="connsiteX7" fmla="*/ 1120775 w 1808163"/>
              <a:gd name="connsiteY7" fmla="*/ 1374776 h 1374776"/>
              <a:gd name="connsiteX8" fmla="*/ 736450 w 1808163"/>
              <a:gd name="connsiteY8" fmla="*/ 1257381 h 1374776"/>
              <a:gd name="connsiteX9" fmla="*/ 736014 w 1808163"/>
              <a:gd name="connsiteY9" fmla="*/ 1257021 h 1374776"/>
              <a:gd name="connsiteX10" fmla="*/ 736600 w 1808163"/>
              <a:gd name="connsiteY10" fmla="*/ 1259680 h 1374776"/>
              <a:gd name="connsiteX11" fmla="*/ 0 w 1808163"/>
              <a:gd name="connsiteY11" fmla="*/ 1263649 h 1374776"/>
              <a:gd name="connsiteX12" fmla="*/ 532606 w 1808163"/>
              <a:gd name="connsiteY12" fmla="*/ 334962 h 1374776"/>
              <a:gd name="connsiteX13" fmla="*/ 532855 w 1808163"/>
              <a:gd name="connsiteY13" fmla="*/ 336091 h 1374776"/>
              <a:gd name="connsiteX14" fmla="*/ 550782 w 1808163"/>
              <a:gd name="connsiteY14" fmla="*/ 303063 h 1374776"/>
              <a:gd name="connsiteX15" fmla="*/ 1120775 w 1808163"/>
              <a:gd name="connsiteY15" fmla="*/ 0 h 13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8163" h="1374776">
                <a:moveTo>
                  <a:pt x="1112839" y="98822"/>
                </a:moveTo>
                <a:cubicBezTo>
                  <a:pt x="787783" y="98822"/>
                  <a:pt x="524273" y="362332"/>
                  <a:pt x="524273" y="687388"/>
                </a:cubicBezTo>
                <a:cubicBezTo>
                  <a:pt x="524273" y="1012444"/>
                  <a:pt x="787783" y="1275954"/>
                  <a:pt x="1112839" y="1275954"/>
                </a:cubicBezTo>
                <a:cubicBezTo>
                  <a:pt x="1437895" y="1275954"/>
                  <a:pt x="1701405" y="1012444"/>
                  <a:pt x="1701405" y="687388"/>
                </a:cubicBezTo>
                <a:cubicBezTo>
                  <a:pt x="1701405" y="362332"/>
                  <a:pt x="1437895" y="98822"/>
                  <a:pt x="1112839" y="98822"/>
                </a:cubicBezTo>
                <a:close/>
                <a:moveTo>
                  <a:pt x="1120775" y="0"/>
                </a:moveTo>
                <a:cubicBezTo>
                  <a:pt x="1500409" y="0"/>
                  <a:pt x="1808163" y="307754"/>
                  <a:pt x="1808163" y="687388"/>
                </a:cubicBezTo>
                <a:cubicBezTo>
                  <a:pt x="1808163" y="1067022"/>
                  <a:pt x="1500409" y="1374776"/>
                  <a:pt x="1120775" y="1374776"/>
                </a:cubicBezTo>
                <a:cubicBezTo>
                  <a:pt x="978413" y="1374776"/>
                  <a:pt x="846158" y="1331498"/>
                  <a:pt x="736450" y="1257381"/>
                </a:cubicBezTo>
                <a:lnTo>
                  <a:pt x="736014" y="1257021"/>
                </a:lnTo>
                <a:lnTo>
                  <a:pt x="736600" y="1259680"/>
                </a:lnTo>
                <a:cubicBezTo>
                  <a:pt x="488686" y="1154642"/>
                  <a:pt x="316971" y="1130563"/>
                  <a:pt x="0" y="1263649"/>
                </a:cubicBezTo>
                <a:lnTo>
                  <a:pt x="532606" y="334962"/>
                </a:lnTo>
                <a:lnTo>
                  <a:pt x="532855" y="336091"/>
                </a:lnTo>
                <a:lnTo>
                  <a:pt x="550782" y="303063"/>
                </a:lnTo>
                <a:cubicBezTo>
                  <a:pt x="674311" y="120216"/>
                  <a:pt x="883504" y="0"/>
                  <a:pt x="1120775" y="0"/>
                </a:cubicBezTo>
                <a:close/>
              </a:path>
            </a:pathLst>
          </a:custGeom>
          <a:solidFill>
            <a:srgbClr val="DFEFFF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7" name="자유형: 도형 21">
            <a:extLst>
              <a:ext uri="{FF2B5EF4-FFF2-40B4-BE49-F238E27FC236}">
                <a16:creationId xmlns:a16="http://schemas.microsoft.com/office/drawing/2014/main" id="{C04C9AEF-3978-EA39-4825-0F08AE9DA25E}"/>
              </a:ext>
            </a:extLst>
          </p:cNvPr>
          <p:cNvSpPr/>
          <p:nvPr/>
        </p:nvSpPr>
        <p:spPr>
          <a:xfrm rot="7200000">
            <a:off x="6134928" y="2706573"/>
            <a:ext cx="1808163" cy="1374776"/>
          </a:xfrm>
          <a:custGeom>
            <a:avLst/>
            <a:gdLst>
              <a:gd name="connsiteX0" fmla="*/ 1112839 w 1808163"/>
              <a:gd name="connsiteY0" fmla="*/ 98822 h 1374776"/>
              <a:gd name="connsiteX1" fmla="*/ 524273 w 1808163"/>
              <a:gd name="connsiteY1" fmla="*/ 687388 h 1374776"/>
              <a:gd name="connsiteX2" fmla="*/ 1112839 w 1808163"/>
              <a:gd name="connsiteY2" fmla="*/ 1275954 h 1374776"/>
              <a:gd name="connsiteX3" fmla="*/ 1701405 w 1808163"/>
              <a:gd name="connsiteY3" fmla="*/ 687388 h 1374776"/>
              <a:gd name="connsiteX4" fmla="*/ 1112839 w 1808163"/>
              <a:gd name="connsiteY4" fmla="*/ 98822 h 1374776"/>
              <a:gd name="connsiteX5" fmla="*/ 1120775 w 1808163"/>
              <a:gd name="connsiteY5" fmla="*/ 0 h 1374776"/>
              <a:gd name="connsiteX6" fmla="*/ 1808163 w 1808163"/>
              <a:gd name="connsiteY6" fmla="*/ 687388 h 1374776"/>
              <a:gd name="connsiteX7" fmla="*/ 1120775 w 1808163"/>
              <a:gd name="connsiteY7" fmla="*/ 1374776 h 1374776"/>
              <a:gd name="connsiteX8" fmla="*/ 736450 w 1808163"/>
              <a:gd name="connsiteY8" fmla="*/ 1257381 h 1374776"/>
              <a:gd name="connsiteX9" fmla="*/ 736014 w 1808163"/>
              <a:gd name="connsiteY9" fmla="*/ 1257021 h 1374776"/>
              <a:gd name="connsiteX10" fmla="*/ 736600 w 1808163"/>
              <a:gd name="connsiteY10" fmla="*/ 1259680 h 1374776"/>
              <a:gd name="connsiteX11" fmla="*/ 0 w 1808163"/>
              <a:gd name="connsiteY11" fmla="*/ 1263649 h 1374776"/>
              <a:gd name="connsiteX12" fmla="*/ 532606 w 1808163"/>
              <a:gd name="connsiteY12" fmla="*/ 334962 h 1374776"/>
              <a:gd name="connsiteX13" fmla="*/ 532855 w 1808163"/>
              <a:gd name="connsiteY13" fmla="*/ 336091 h 1374776"/>
              <a:gd name="connsiteX14" fmla="*/ 550782 w 1808163"/>
              <a:gd name="connsiteY14" fmla="*/ 303063 h 1374776"/>
              <a:gd name="connsiteX15" fmla="*/ 1120775 w 1808163"/>
              <a:gd name="connsiteY15" fmla="*/ 0 h 13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8163" h="1374776">
                <a:moveTo>
                  <a:pt x="1112839" y="98822"/>
                </a:moveTo>
                <a:cubicBezTo>
                  <a:pt x="787783" y="98822"/>
                  <a:pt x="524273" y="362332"/>
                  <a:pt x="524273" y="687388"/>
                </a:cubicBezTo>
                <a:cubicBezTo>
                  <a:pt x="524273" y="1012444"/>
                  <a:pt x="787783" y="1275954"/>
                  <a:pt x="1112839" y="1275954"/>
                </a:cubicBezTo>
                <a:cubicBezTo>
                  <a:pt x="1437895" y="1275954"/>
                  <a:pt x="1701405" y="1012444"/>
                  <a:pt x="1701405" y="687388"/>
                </a:cubicBezTo>
                <a:cubicBezTo>
                  <a:pt x="1701405" y="362332"/>
                  <a:pt x="1437895" y="98822"/>
                  <a:pt x="1112839" y="98822"/>
                </a:cubicBezTo>
                <a:close/>
                <a:moveTo>
                  <a:pt x="1120775" y="0"/>
                </a:moveTo>
                <a:cubicBezTo>
                  <a:pt x="1500409" y="0"/>
                  <a:pt x="1808163" y="307754"/>
                  <a:pt x="1808163" y="687388"/>
                </a:cubicBezTo>
                <a:cubicBezTo>
                  <a:pt x="1808163" y="1067022"/>
                  <a:pt x="1500409" y="1374776"/>
                  <a:pt x="1120775" y="1374776"/>
                </a:cubicBezTo>
                <a:cubicBezTo>
                  <a:pt x="978413" y="1374776"/>
                  <a:pt x="846158" y="1331498"/>
                  <a:pt x="736450" y="1257381"/>
                </a:cubicBezTo>
                <a:lnTo>
                  <a:pt x="736014" y="1257021"/>
                </a:lnTo>
                <a:lnTo>
                  <a:pt x="736600" y="1259680"/>
                </a:lnTo>
                <a:cubicBezTo>
                  <a:pt x="488686" y="1154642"/>
                  <a:pt x="316971" y="1130563"/>
                  <a:pt x="0" y="1263649"/>
                </a:cubicBezTo>
                <a:lnTo>
                  <a:pt x="532606" y="334962"/>
                </a:lnTo>
                <a:lnTo>
                  <a:pt x="532855" y="336091"/>
                </a:lnTo>
                <a:lnTo>
                  <a:pt x="550782" y="303063"/>
                </a:lnTo>
                <a:cubicBezTo>
                  <a:pt x="674311" y="120216"/>
                  <a:pt x="883504" y="0"/>
                  <a:pt x="1120775" y="0"/>
                </a:cubicBezTo>
                <a:close/>
              </a:path>
            </a:pathLst>
          </a:custGeom>
          <a:solidFill>
            <a:srgbClr val="82C0FF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8" name="자유형: 도형 24">
            <a:extLst>
              <a:ext uri="{FF2B5EF4-FFF2-40B4-BE49-F238E27FC236}">
                <a16:creationId xmlns:a16="http://schemas.microsoft.com/office/drawing/2014/main" id="{C3423532-A7F1-72D9-D2D5-8D8250ED4C9C}"/>
              </a:ext>
            </a:extLst>
          </p:cNvPr>
          <p:cNvSpPr/>
          <p:nvPr/>
        </p:nvSpPr>
        <p:spPr>
          <a:xfrm rot="14400000">
            <a:off x="4672462" y="3127581"/>
            <a:ext cx="1808163" cy="1374776"/>
          </a:xfrm>
          <a:custGeom>
            <a:avLst/>
            <a:gdLst>
              <a:gd name="connsiteX0" fmla="*/ 1112839 w 1808163"/>
              <a:gd name="connsiteY0" fmla="*/ 98822 h 1374776"/>
              <a:gd name="connsiteX1" fmla="*/ 524273 w 1808163"/>
              <a:gd name="connsiteY1" fmla="*/ 687388 h 1374776"/>
              <a:gd name="connsiteX2" fmla="*/ 1112839 w 1808163"/>
              <a:gd name="connsiteY2" fmla="*/ 1275954 h 1374776"/>
              <a:gd name="connsiteX3" fmla="*/ 1701405 w 1808163"/>
              <a:gd name="connsiteY3" fmla="*/ 687388 h 1374776"/>
              <a:gd name="connsiteX4" fmla="*/ 1112839 w 1808163"/>
              <a:gd name="connsiteY4" fmla="*/ 98822 h 1374776"/>
              <a:gd name="connsiteX5" fmla="*/ 1120775 w 1808163"/>
              <a:gd name="connsiteY5" fmla="*/ 0 h 1374776"/>
              <a:gd name="connsiteX6" fmla="*/ 1808163 w 1808163"/>
              <a:gd name="connsiteY6" fmla="*/ 687388 h 1374776"/>
              <a:gd name="connsiteX7" fmla="*/ 1120775 w 1808163"/>
              <a:gd name="connsiteY7" fmla="*/ 1374776 h 1374776"/>
              <a:gd name="connsiteX8" fmla="*/ 736450 w 1808163"/>
              <a:gd name="connsiteY8" fmla="*/ 1257381 h 1374776"/>
              <a:gd name="connsiteX9" fmla="*/ 736014 w 1808163"/>
              <a:gd name="connsiteY9" fmla="*/ 1257021 h 1374776"/>
              <a:gd name="connsiteX10" fmla="*/ 736600 w 1808163"/>
              <a:gd name="connsiteY10" fmla="*/ 1259680 h 1374776"/>
              <a:gd name="connsiteX11" fmla="*/ 0 w 1808163"/>
              <a:gd name="connsiteY11" fmla="*/ 1263649 h 1374776"/>
              <a:gd name="connsiteX12" fmla="*/ 532606 w 1808163"/>
              <a:gd name="connsiteY12" fmla="*/ 334962 h 1374776"/>
              <a:gd name="connsiteX13" fmla="*/ 532855 w 1808163"/>
              <a:gd name="connsiteY13" fmla="*/ 336091 h 1374776"/>
              <a:gd name="connsiteX14" fmla="*/ 550782 w 1808163"/>
              <a:gd name="connsiteY14" fmla="*/ 303063 h 1374776"/>
              <a:gd name="connsiteX15" fmla="*/ 1120775 w 1808163"/>
              <a:gd name="connsiteY15" fmla="*/ 0 h 13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8163" h="1374776">
                <a:moveTo>
                  <a:pt x="1112839" y="98822"/>
                </a:moveTo>
                <a:cubicBezTo>
                  <a:pt x="787783" y="98822"/>
                  <a:pt x="524273" y="362332"/>
                  <a:pt x="524273" y="687388"/>
                </a:cubicBezTo>
                <a:cubicBezTo>
                  <a:pt x="524273" y="1012444"/>
                  <a:pt x="787783" y="1275954"/>
                  <a:pt x="1112839" y="1275954"/>
                </a:cubicBezTo>
                <a:cubicBezTo>
                  <a:pt x="1437895" y="1275954"/>
                  <a:pt x="1701405" y="1012444"/>
                  <a:pt x="1701405" y="687388"/>
                </a:cubicBezTo>
                <a:cubicBezTo>
                  <a:pt x="1701405" y="362332"/>
                  <a:pt x="1437895" y="98822"/>
                  <a:pt x="1112839" y="98822"/>
                </a:cubicBezTo>
                <a:close/>
                <a:moveTo>
                  <a:pt x="1120775" y="0"/>
                </a:moveTo>
                <a:cubicBezTo>
                  <a:pt x="1500409" y="0"/>
                  <a:pt x="1808163" y="307754"/>
                  <a:pt x="1808163" y="687388"/>
                </a:cubicBezTo>
                <a:cubicBezTo>
                  <a:pt x="1808163" y="1067022"/>
                  <a:pt x="1500409" y="1374776"/>
                  <a:pt x="1120775" y="1374776"/>
                </a:cubicBezTo>
                <a:cubicBezTo>
                  <a:pt x="978413" y="1374776"/>
                  <a:pt x="846158" y="1331498"/>
                  <a:pt x="736450" y="1257381"/>
                </a:cubicBezTo>
                <a:lnTo>
                  <a:pt x="736014" y="1257021"/>
                </a:lnTo>
                <a:lnTo>
                  <a:pt x="736600" y="1259680"/>
                </a:lnTo>
                <a:cubicBezTo>
                  <a:pt x="488686" y="1154642"/>
                  <a:pt x="316971" y="1130563"/>
                  <a:pt x="0" y="1263649"/>
                </a:cubicBezTo>
                <a:lnTo>
                  <a:pt x="532606" y="334962"/>
                </a:lnTo>
                <a:lnTo>
                  <a:pt x="532855" y="336091"/>
                </a:lnTo>
                <a:lnTo>
                  <a:pt x="550782" y="303063"/>
                </a:lnTo>
                <a:cubicBezTo>
                  <a:pt x="674311" y="120216"/>
                  <a:pt x="883504" y="0"/>
                  <a:pt x="1120775" y="0"/>
                </a:cubicBezTo>
                <a:close/>
              </a:path>
            </a:pathLst>
          </a:custGeom>
          <a:solidFill>
            <a:srgbClr val="0467C9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1D53D28-7BDA-438F-B79A-9C486A1BED2F}"/>
              </a:ext>
            </a:extLst>
          </p:cNvPr>
          <p:cNvSpPr/>
          <p:nvPr/>
        </p:nvSpPr>
        <p:spPr>
          <a:xfrm>
            <a:off x="1043298" y="1721328"/>
            <a:ext cx="39787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127CE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고령층 낙상 사고 감소 효과</a:t>
            </a:r>
            <a:endParaRPr lang="en-US" altLang="ko-KR" sz="2000" b="1" dirty="0" smtClean="0">
              <a:solidFill>
                <a:srgbClr val="127CE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보조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기구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설치를 통해 미끄러짐이나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헛디딤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등의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안전사고를 사전에 방지하여 노인 안전 강화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1D53D28-7BDA-438F-B79A-9C486A1BED2F}"/>
              </a:ext>
            </a:extLst>
          </p:cNvPr>
          <p:cNvSpPr/>
          <p:nvPr/>
        </p:nvSpPr>
        <p:spPr>
          <a:xfrm>
            <a:off x="1632076" y="4377426"/>
            <a:ext cx="499006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127CE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의료비 지출 감소</a:t>
            </a:r>
            <a:endParaRPr lang="en-US" altLang="ko-KR" sz="2000" b="1" dirty="0" smtClean="0">
              <a:solidFill>
                <a:srgbClr val="127CE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평균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의료비</a:t>
            </a:r>
            <a:r>
              <a:rPr lang="en-US" altLang="ko-KR" sz="1400" baseline="30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낙상 사고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건수</a:t>
            </a:r>
            <a:r>
              <a:rPr lang="en-US" altLang="ko-KR" sz="1400" baseline="30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위해 부위 부상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비율</a:t>
            </a:r>
            <a:r>
              <a:rPr lang="en-US" altLang="ko-KR" sz="1400" baseline="30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endParaRPr lang="ko-KR" altLang="en-US" sz="1400" baseline="30000" dirty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960,000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 *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14,778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 *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0.61321 = </a:t>
            </a:r>
            <a:r>
              <a:rPr lang="en-US" altLang="ko-KR" sz="1600" b="1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869,953,684</a:t>
            </a:r>
            <a:r>
              <a:rPr lang="ko-KR" altLang="en-US" sz="1600" b="1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b="1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b="1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</a:t>
            </a:r>
            <a:endParaRPr lang="en-US" altLang="ko-KR" sz="1600" b="1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1D53D28-7BDA-438F-B79A-9C486A1BED2F}"/>
              </a:ext>
            </a:extLst>
          </p:cNvPr>
          <p:cNvSpPr/>
          <p:nvPr/>
        </p:nvSpPr>
        <p:spPr>
          <a:xfrm>
            <a:off x="7858255" y="2392634"/>
            <a:ext cx="380712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127CE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실버 산업의 시장 확대</a:t>
            </a:r>
            <a:endParaRPr lang="en-US" altLang="ko-KR" sz="2000" b="1" dirty="0" smtClean="0">
              <a:solidFill>
                <a:srgbClr val="127CE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세계적으로 고령화를 겪으며 성장하는 실버 산업을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시장에 진입함으로써 효율적인 성과 창출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한국무역협회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주요국의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실버시장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현황과 우리 기업에의 시사점</a:t>
            </a:r>
            <a:r>
              <a:rPr kumimoji="1" lang="en-US" altLang="ko-KR" sz="1100" kern="0" baseline="300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endParaRPr lang="ko-KR" altLang="en-US" sz="1100" baseline="30000" dirty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478" y="1893874"/>
            <a:ext cx="745938" cy="837589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99" y="3336573"/>
            <a:ext cx="570314" cy="570314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6EF6E60-0F58-B018-94A6-624A9EE8C048}"/>
              </a:ext>
            </a:extLst>
          </p:cNvPr>
          <p:cNvSpPr txBox="1"/>
          <p:nvPr/>
        </p:nvSpPr>
        <p:spPr>
          <a:xfrm>
            <a:off x="5915025" y="5908610"/>
            <a:ext cx="5750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kern="0" baseline="30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kumimoji="1" lang="en-US" altLang="ko-KR" sz="1200" kern="0" baseline="300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kumimoji="1" lang="ko-KR" altLang="en-US" sz="12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국민건강보험공단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한국보건사회연구원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'2021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한국의료패널 </a:t>
            </a:r>
            <a:r>
              <a:rPr kumimoji="1" lang="ko-KR" altLang="en-US" sz="12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기초분석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보고서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(Ⅱ)' 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참조</a:t>
            </a:r>
          </a:p>
          <a:p>
            <a:pPr algn="r"/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en-US" altLang="ko-KR" sz="1200" kern="0" baseline="30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kumimoji="1" lang="en-US" altLang="ko-KR" sz="1200" kern="0" baseline="300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),6)</a:t>
            </a:r>
            <a:r>
              <a:rPr kumimoji="1" lang="ko-KR" altLang="en-US" sz="12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 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소비자원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CISS-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2022 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고령자 안전사고 소비자 </a:t>
            </a:r>
            <a:r>
              <a:rPr kumimoji="1" lang="ko-KR" altLang="en-US" sz="12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안전주의보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보도자료 참조</a:t>
            </a:r>
            <a:endParaRPr kumimoji="1" lang="en-US" altLang="ko-KR" sz="12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kumimoji="1" lang="en-US" altLang="ko-KR" sz="1200" kern="0" baseline="30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7)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한국무역협회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주요국의 </a:t>
            </a:r>
            <a:r>
              <a:rPr kumimoji="1" lang="ko-KR" altLang="en-US" sz="12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실버시장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현황과 우리 기업에의 시사점 참조 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kumimoji="1" lang="ko-KR" altLang="en-US" sz="12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087" y="3871790"/>
            <a:ext cx="3412938" cy="6488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074" y="3204444"/>
            <a:ext cx="716409" cy="71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3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오른쪽 화살표 42"/>
          <p:cNvSpPr/>
          <p:nvPr/>
        </p:nvSpPr>
        <p:spPr>
          <a:xfrm>
            <a:off x="1120302" y="5459992"/>
            <a:ext cx="9951397" cy="467991"/>
          </a:xfrm>
          <a:prstGeom prst="rightArrow">
            <a:avLst>
              <a:gd name="adj1" fmla="val 50000"/>
              <a:gd name="adj2" fmla="val 14879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464788" y="4407262"/>
            <a:ext cx="2372940" cy="870052"/>
            <a:chOff x="325889" y="2570888"/>
            <a:chExt cx="5609688" cy="1971500"/>
          </a:xfrm>
          <a:solidFill>
            <a:srgbClr val="D57C4C"/>
          </a:solidFill>
        </p:grpSpPr>
        <p:sp>
          <p:nvSpPr>
            <p:cNvPr id="24" name="평행 사변형 23"/>
            <p:cNvSpPr/>
            <p:nvPr/>
          </p:nvSpPr>
          <p:spPr>
            <a:xfrm flipH="1">
              <a:off x="325889" y="2581176"/>
              <a:ext cx="5609686" cy="952555"/>
            </a:xfrm>
            <a:prstGeom prst="parallelogram">
              <a:avLst>
                <a:gd name="adj" fmla="val 102800"/>
              </a:avLst>
            </a:prstGeom>
            <a:solidFill>
              <a:srgbClr val="E1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57912" y="3531618"/>
              <a:ext cx="4577665" cy="1010770"/>
            </a:xfrm>
            <a:prstGeom prst="rect">
              <a:avLst/>
            </a:prstGeom>
            <a:solidFill>
              <a:srgbClr val="B9D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1~7</a:t>
              </a:r>
              <a:r>
                <a:rPr lang="ko-KR" altLang="en-US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주차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6" name="평행 사변형 25"/>
            <p:cNvSpPr/>
            <p:nvPr/>
          </p:nvSpPr>
          <p:spPr>
            <a:xfrm rot="16200000" flipH="1" flipV="1">
              <a:off x="-137684" y="3034463"/>
              <a:ext cx="1959097" cy="1031947"/>
            </a:xfrm>
            <a:prstGeom prst="parallelogram">
              <a:avLst>
                <a:gd name="adj" fmla="val 96999"/>
              </a:avLst>
            </a:prstGeom>
            <a:solidFill>
              <a:srgbClr val="69B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401266" y="3973187"/>
            <a:ext cx="2091278" cy="865511"/>
            <a:chOff x="1331494" y="2581176"/>
            <a:chExt cx="4943831" cy="1961212"/>
          </a:xfrm>
          <a:solidFill>
            <a:srgbClr val="D57C4C"/>
          </a:solidFill>
        </p:grpSpPr>
        <p:sp>
          <p:nvSpPr>
            <p:cNvPr id="28" name="평행 사변형 27"/>
            <p:cNvSpPr/>
            <p:nvPr/>
          </p:nvSpPr>
          <p:spPr>
            <a:xfrm flipH="1">
              <a:off x="1331494" y="2581176"/>
              <a:ext cx="4943831" cy="952555"/>
            </a:xfrm>
            <a:prstGeom prst="parallelogram">
              <a:avLst>
                <a:gd name="adj" fmla="val 102800"/>
              </a:avLst>
            </a:prstGeom>
            <a:solidFill>
              <a:srgbClr val="B9D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363440" y="3531619"/>
              <a:ext cx="3911885" cy="1010769"/>
            </a:xfrm>
            <a:prstGeom prst="rect">
              <a:avLst/>
            </a:prstGeom>
            <a:solidFill>
              <a:srgbClr val="69B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8~14</a:t>
              </a:r>
              <a:r>
                <a:rPr lang="ko-KR" altLang="en-US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주차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0" name="평행 사변형 29"/>
            <p:cNvSpPr/>
            <p:nvPr/>
          </p:nvSpPr>
          <p:spPr>
            <a:xfrm rot="16200000" flipH="1" flipV="1">
              <a:off x="867918" y="3044753"/>
              <a:ext cx="1959099" cy="1031948"/>
            </a:xfrm>
            <a:prstGeom prst="parallelogram">
              <a:avLst>
                <a:gd name="adj" fmla="val 96999"/>
              </a:avLst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058321" y="3529180"/>
            <a:ext cx="2092526" cy="865511"/>
            <a:chOff x="1331485" y="2581176"/>
            <a:chExt cx="4946781" cy="1961212"/>
          </a:xfrm>
          <a:solidFill>
            <a:srgbClr val="D57C4C"/>
          </a:solidFill>
        </p:grpSpPr>
        <p:sp>
          <p:nvSpPr>
            <p:cNvPr id="32" name="평행 사변형 31"/>
            <p:cNvSpPr/>
            <p:nvPr/>
          </p:nvSpPr>
          <p:spPr>
            <a:xfrm flipH="1">
              <a:off x="1331485" y="2581176"/>
              <a:ext cx="4944689" cy="952555"/>
            </a:xfrm>
            <a:prstGeom prst="parallelogram">
              <a:avLst>
                <a:gd name="adj" fmla="val 102800"/>
              </a:avLst>
            </a:prstGeom>
            <a:solidFill>
              <a:srgbClr val="81C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363442" y="3531619"/>
              <a:ext cx="3914824" cy="1010769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15~17</a:t>
              </a:r>
              <a:r>
                <a:rPr lang="ko-KR" altLang="en-US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주차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4" name="평행 사변형 33"/>
            <p:cNvSpPr/>
            <p:nvPr/>
          </p:nvSpPr>
          <p:spPr>
            <a:xfrm rot="16200000" flipH="1" flipV="1">
              <a:off x="867917" y="3044753"/>
              <a:ext cx="1959099" cy="1031947"/>
            </a:xfrm>
            <a:prstGeom prst="parallelogram">
              <a:avLst>
                <a:gd name="adj" fmla="val 96999"/>
              </a:avLst>
            </a:prstGeom>
            <a:solidFill>
              <a:srgbClr val="007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710540" y="3089205"/>
            <a:ext cx="2092525" cy="865511"/>
            <a:chOff x="1331487" y="2581176"/>
            <a:chExt cx="4946779" cy="1961212"/>
          </a:xfrm>
          <a:solidFill>
            <a:srgbClr val="D57C4C"/>
          </a:solidFill>
        </p:grpSpPr>
        <p:sp>
          <p:nvSpPr>
            <p:cNvPr id="45" name="평행 사변형 44"/>
            <p:cNvSpPr/>
            <p:nvPr/>
          </p:nvSpPr>
          <p:spPr>
            <a:xfrm flipH="1">
              <a:off x="1331487" y="2581176"/>
              <a:ext cx="4946777" cy="952555"/>
            </a:xfrm>
            <a:prstGeom prst="parallelogram">
              <a:avLst>
                <a:gd name="adj" fmla="val 102800"/>
              </a:avLst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363442" y="3531619"/>
              <a:ext cx="3914824" cy="1010769"/>
            </a:xfrm>
            <a:prstGeom prst="rect">
              <a:avLst/>
            </a:prstGeom>
            <a:solidFill>
              <a:srgbClr val="006F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18~25</a:t>
              </a:r>
              <a:r>
                <a:rPr lang="ko-KR" altLang="en-US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주차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7" name="평행 사변형 46"/>
            <p:cNvSpPr/>
            <p:nvPr/>
          </p:nvSpPr>
          <p:spPr>
            <a:xfrm rot="16200000" flipH="1" flipV="1">
              <a:off x="867917" y="3044753"/>
              <a:ext cx="1959099" cy="1031947"/>
            </a:xfrm>
            <a:prstGeom prst="parallelogram">
              <a:avLst>
                <a:gd name="adj" fmla="val 96999"/>
              </a:avLst>
            </a:prstGeom>
            <a:solidFill>
              <a:srgbClr val="0058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354272" y="2651738"/>
            <a:ext cx="2372940" cy="870052"/>
            <a:chOff x="325889" y="2570888"/>
            <a:chExt cx="5609688" cy="1971500"/>
          </a:xfrm>
          <a:solidFill>
            <a:srgbClr val="D57C4C"/>
          </a:solidFill>
        </p:grpSpPr>
        <p:sp>
          <p:nvSpPr>
            <p:cNvPr id="40" name="평행 사변형 39"/>
            <p:cNvSpPr/>
            <p:nvPr/>
          </p:nvSpPr>
          <p:spPr>
            <a:xfrm flipH="1">
              <a:off x="325889" y="2581176"/>
              <a:ext cx="5609686" cy="952555"/>
            </a:xfrm>
            <a:prstGeom prst="parallelogram">
              <a:avLst>
                <a:gd name="adj" fmla="val 102800"/>
              </a:avLst>
            </a:prstGeom>
            <a:solidFill>
              <a:srgbClr val="006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357912" y="3531618"/>
              <a:ext cx="4577665" cy="1010770"/>
            </a:xfrm>
            <a:prstGeom prst="rect">
              <a:avLst/>
            </a:prstGeom>
            <a:solidFill>
              <a:srgbClr val="004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26</a:t>
              </a:r>
              <a:r>
                <a:rPr lang="ko-KR" altLang="en-US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주차</a:t>
              </a:r>
              <a:r>
                <a:rPr lang="en-US" altLang="ko-KR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~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2" name="평행 사변형 41"/>
            <p:cNvSpPr/>
            <p:nvPr/>
          </p:nvSpPr>
          <p:spPr>
            <a:xfrm rot="16200000" flipH="1" flipV="1">
              <a:off x="-137684" y="3034463"/>
              <a:ext cx="1959097" cy="1031947"/>
            </a:xfrm>
            <a:prstGeom prst="parallelogram">
              <a:avLst>
                <a:gd name="adj" fmla="val 96999"/>
              </a:avLst>
            </a:prstGeom>
            <a:solidFill>
              <a:srgbClr val="003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673660" y="3412481"/>
            <a:ext cx="167381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Direction1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맞춤형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51157" y="3333041"/>
            <a:ext cx="72000" cy="1191735"/>
            <a:chOff x="2093349" y="3334777"/>
            <a:chExt cx="72000" cy="1191735"/>
          </a:xfrm>
        </p:grpSpPr>
        <p:cxnSp>
          <p:nvCxnSpPr>
            <p:cNvPr id="54" name="직선 연결선 53"/>
            <p:cNvCxnSpPr/>
            <p:nvPr/>
          </p:nvCxnSpPr>
          <p:spPr>
            <a:xfrm>
              <a:off x="2129349" y="3389775"/>
              <a:ext cx="0" cy="10800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타원 1"/>
            <p:cNvSpPr/>
            <p:nvPr/>
          </p:nvSpPr>
          <p:spPr>
            <a:xfrm>
              <a:off x="2093349" y="4454512"/>
              <a:ext cx="72000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093349" y="3334777"/>
              <a:ext cx="72000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627895" y="2962005"/>
            <a:ext cx="142954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Direction 2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위험 요소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진단 서비스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587632" y="2892110"/>
            <a:ext cx="72000" cy="1191735"/>
            <a:chOff x="4029824" y="2893846"/>
            <a:chExt cx="76227" cy="1191735"/>
          </a:xfrm>
        </p:grpSpPr>
        <p:cxnSp>
          <p:nvCxnSpPr>
            <p:cNvPr id="50" name="직선 연결선 49"/>
            <p:cNvCxnSpPr/>
            <p:nvPr/>
          </p:nvCxnSpPr>
          <p:spPr>
            <a:xfrm>
              <a:off x="4067938" y="2948844"/>
              <a:ext cx="0" cy="10800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타원 50"/>
            <p:cNvSpPr/>
            <p:nvPr/>
          </p:nvSpPr>
          <p:spPr>
            <a:xfrm>
              <a:off x="4029824" y="4013581"/>
              <a:ext cx="76227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4029824" y="2893846"/>
              <a:ext cx="76227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271852" y="2529904"/>
            <a:ext cx="143020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Direction 3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주택 개조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지원사업 연계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5233511" y="2459434"/>
            <a:ext cx="76229" cy="1191735"/>
            <a:chOff x="2093349" y="3334777"/>
            <a:chExt cx="72000" cy="1191735"/>
          </a:xfrm>
        </p:grpSpPr>
        <p:cxnSp>
          <p:nvCxnSpPr>
            <p:cNvPr id="57" name="직선 연결선 56"/>
            <p:cNvCxnSpPr/>
            <p:nvPr/>
          </p:nvCxnSpPr>
          <p:spPr>
            <a:xfrm>
              <a:off x="2129349" y="3389775"/>
              <a:ext cx="0" cy="10800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2093349" y="4454512"/>
              <a:ext cx="72000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2093349" y="3334777"/>
              <a:ext cx="68006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6924100" y="2093290"/>
            <a:ext cx="143014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Direction 4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타겟층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확대 및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기구 다양화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885730" y="2015211"/>
            <a:ext cx="72000" cy="1191735"/>
            <a:chOff x="2093349" y="3334777"/>
            <a:chExt cx="72000" cy="1191735"/>
          </a:xfrm>
        </p:grpSpPr>
        <p:cxnSp>
          <p:nvCxnSpPr>
            <p:cNvPr id="62" name="직선 연결선 61"/>
            <p:cNvCxnSpPr/>
            <p:nvPr/>
          </p:nvCxnSpPr>
          <p:spPr>
            <a:xfrm>
              <a:off x="2129349" y="3389775"/>
              <a:ext cx="0" cy="10800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/>
            <p:cNvSpPr/>
            <p:nvPr/>
          </p:nvSpPr>
          <p:spPr>
            <a:xfrm>
              <a:off x="2093349" y="4454512"/>
              <a:ext cx="72000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2093349" y="3334777"/>
              <a:ext cx="72000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8610965" y="1652687"/>
            <a:ext cx="167381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Direction 5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출시 및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유지 보수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8557448" y="1580687"/>
            <a:ext cx="72000" cy="1191735"/>
            <a:chOff x="2093349" y="3334777"/>
            <a:chExt cx="72000" cy="1191735"/>
          </a:xfrm>
        </p:grpSpPr>
        <p:cxnSp>
          <p:nvCxnSpPr>
            <p:cNvPr id="67" name="직선 연결선 66"/>
            <p:cNvCxnSpPr/>
            <p:nvPr/>
          </p:nvCxnSpPr>
          <p:spPr>
            <a:xfrm>
              <a:off x="2129349" y="3389775"/>
              <a:ext cx="0" cy="10800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타원 67"/>
            <p:cNvSpPr/>
            <p:nvPr/>
          </p:nvSpPr>
          <p:spPr>
            <a:xfrm>
              <a:off x="2093349" y="4454512"/>
              <a:ext cx="72000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2093349" y="3334777"/>
              <a:ext cx="72000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71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 및 향후 계획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2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05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2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23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84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오른쪽 화살표 42"/>
          <p:cNvSpPr/>
          <p:nvPr/>
        </p:nvSpPr>
        <p:spPr>
          <a:xfrm>
            <a:off x="1120302" y="5459992"/>
            <a:ext cx="9951397" cy="467991"/>
          </a:xfrm>
          <a:prstGeom prst="rightArrow">
            <a:avLst>
              <a:gd name="adj1" fmla="val 50000"/>
              <a:gd name="adj2" fmla="val 14879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64788" y="1580687"/>
            <a:ext cx="9262424" cy="3696627"/>
            <a:chOff x="1464788" y="1582423"/>
            <a:chExt cx="9262424" cy="3696627"/>
          </a:xfrm>
        </p:grpSpPr>
        <p:grpSp>
          <p:nvGrpSpPr>
            <p:cNvPr id="23" name="그룹 22"/>
            <p:cNvGrpSpPr/>
            <p:nvPr/>
          </p:nvGrpSpPr>
          <p:grpSpPr>
            <a:xfrm>
              <a:off x="1464788" y="4408998"/>
              <a:ext cx="2372940" cy="870052"/>
              <a:chOff x="325889" y="2570888"/>
              <a:chExt cx="5609688" cy="1971500"/>
            </a:xfrm>
            <a:solidFill>
              <a:srgbClr val="D57C4C"/>
            </a:solidFill>
          </p:grpSpPr>
          <p:sp>
            <p:nvSpPr>
              <p:cNvPr id="24" name="평행 사변형 23"/>
              <p:cNvSpPr/>
              <p:nvPr/>
            </p:nvSpPr>
            <p:spPr>
              <a:xfrm flipH="1">
                <a:off x="325889" y="2581176"/>
                <a:ext cx="5609686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E1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357912" y="3531618"/>
                <a:ext cx="4577665" cy="1010770"/>
              </a:xfrm>
              <a:prstGeom prst="rect">
                <a:avLst/>
              </a:prstGeom>
              <a:solidFill>
                <a:srgbClr val="B9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1~7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" name="평행 사변형 25"/>
              <p:cNvSpPr/>
              <p:nvPr/>
            </p:nvSpPr>
            <p:spPr>
              <a:xfrm rot="16200000" flipH="1" flipV="1">
                <a:off x="-137684" y="3034463"/>
                <a:ext cx="1959097" cy="1031947"/>
              </a:xfrm>
              <a:prstGeom prst="parallelogram">
                <a:avLst>
                  <a:gd name="adj" fmla="val 96999"/>
                </a:avLst>
              </a:prstGeom>
              <a:solidFill>
                <a:srgbClr val="69B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3401266" y="3974923"/>
              <a:ext cx="2091278" cy="865511"/>
              <a:chOff x="1331494" y="2581176"/>
              <a:chExt cx="4943831" cy="1961212"/>
            </a:xfrm>
            <a:solidFill>
              <a:srgbClr val="D57C4C"/>
            </a:solidFill>
          </p:grpSpPr>
          <p:sp>
            <p:nvSpPr>
              <p:cNvPr id="28" name="평행 사변형 27"/>
              <p:cNvSpPr/>
              <p:nvPr/>
            </p:nvSpPr>
            <p:spPr>
              <a:xfrm flipH="1">
                <a:off x="1331494" y="2581176"/>
                <a:ext cx="4943831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B9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363440" y="3531619"/>
                <a:ext cx="3911885" cy="1010769"/>
              </a:xfrm>
              <a:prstGeom prst="rect">
                <a:avLst/>
              </a:prstGeom>
              <a:solidFill>
                <a:srgbClr val="69B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8~14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0" name="평행 사변형 29"/>
              <p:cNvSpPr/>
              <p:nvPr/>
            </p:nvSpPr>
            <p:spPr>
              <a:xfrm rot="16200000" flipH="1" flipV="1">
                <a:off x="867918" y="3044753"/>
                <a:ext cx="1959099" cy="1031948"/>
              </a:xfrm>
              <a:prstGeom prst="parallelogram">
                <a:avLst>
                  <a:gd name="adj" fmla="val 96999"/>
                </a:avLst>
              </a:prstGeom>
              <a:solidFill>
                <a:srgbClr val="33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058321" y="3530916"/>
              <a:ext cx="2092526" cy="865511"/>
              <a:chOff x="1331485" y="2581176"/>
              <a:chExt cx="4946781" cy="1961212"/>
            </a:xfrm>
            <a:solidFill>
              <a:srgbClr val="D57C4C"/>
            </a:solidFill>
          </p:grpSpPr>
          <p:sp>
            <p:nvSpPr>
              <p:cNvPr id="32" name="평행 사변형 31"/>
              <p:cNvSpPr/>
              <p:nvPr/>
            </p:nvSpPr>
            <p:spPr>
              <a:xfrm flipH="1">
                <a:off x="1331485" y="2581176"/>
                <a:ext cx="4944689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81C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363442" y="3531619"/>
                <a:ext cx="3914824" cy="1010769"/>
              </a:xfrm>
              <a:prstGeom prst="rect">
                <a:avLst/>
              </a:prstGeom>
              <a:solidFill>
                <a:srgbClr val="33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15~17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4" name="평행 사변형 33"/>
              <p:cNvSpPr/>
              <p:nvPr/>
            </p:nvSpPr>
            <p:spPr>
              <a:xfrm rot="16200000" flipH="1" flipV="1">
                <a:off x="867917" y="3044753"/>
                <a:ext cx="1959099" cy="1031947"/>
              </a:xfrm>
              <a:prstGeom prst="parallelogram">
                <a:avLst>
                  <a:gd name="adj" fmla="val 96999"/>
                </a:avLst>
              </a:prstGeom>
              <a:solidFill>
                <a:srgbClr val="0075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6710540" y="3090941"/>
              <a:ext cx="2092525" cy="865511"/>
              <a:chOff x="1331487" y="2581176"/>
              <a:chExt cx="4946779" cy="1961212"/>
            </a:xfrm>
            <a:solidFill>
              <a:srgbClr val="D57C4C"/>
            </a:solidFill>
          </p:grpSpPr>
          <p:sp>
            <p:nvSpPr>
              <p:cNvPr id="45" name="평행 사변형 44"/>
              <p:cNvSpPr/>
              <p:nvPr/>
            </p:nvSpPr>
            <p:spPr>
              <a:xfrm flipH="1">
                <a:off x="1331487" y="2581176"/>
                <a:ext cx="4946777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33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2363442" y="3531619"/>
                <a:ext cx="3914824" cy="1010769"/>
              </a:xfrm>
              <a:prstGeom prst="rect">
                <a:avLst/>
              </a:prstGeom>
              <a:solidFill>
                <a:srgbClr val="006F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18~25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7" name="평행 사변형 46"/>
              <p:cNvSpPr/>
              <p:nvPr/>
            </p:nvSpPr>
            <p:spPr>
              <a:xfrm rot="16200000" flipH="1" flipV="1">
                <a:off x="867917" y="3044753"/>
                <a:ext cx="1959099" cy="1031947"/>
              </a:xfrm>
              <a:prstGeom prst="parallelogram">
                <a:avLst>
                  <a:gd name="adj" fmla="val 96999"/>
                </a:avLst>
              </a:prstGeom>
              <a:solidFill>
                <a:srgbClr val="0058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8354272" y="2653474"/>
              <a:ext cx="2372940" cy="870052"/>
              <a:chOff x="325889" y="2570888"/>
              <a:chExt cx="5609688" cy="1971500"/>
            </a:xfrm>
            <a:solidFill>
              <a:srgbClr val="D57C4C"/>
            </a:solidFill>
          </p:grpSpPr>
          <p:sp>
            <p:nvSpPr>
              <p:cNvPr id="40" name="평행 사변형 39"/>
              <p:cNvSpPr/>
              <p:nvPr/>
            </p:nvSpPr>
            <p:spPr>
              <a:xfrm flipH="1">
                <a:off x="325889" y="2581176"/>
                <a:ext cx="5609686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006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357912" y="3531618"/>
                <a:ext cx="4577665" cy="1010770"/>
              </a:xfrm>
              <a:prstGeom prst="rect">
                <a:avLst/>
              </a:prstGeom>
              <a:solidFill>
                <a:srgbClr val="004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26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~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2" name="평행 사변형 41"/>
              <p:cNvSpPr/>
              <p:nvPr/>
            </p:nvSpPr>
            <p:spPr>
              <a:xfrm rot="16200000" flipH="1" flipV="1">
                <a:off x="-137684" y="3034463"/>
                <a:ext cx="1959097" cy="1031947"/>
              </a:xfrm>
              <a:prstGeom prst="parallelogram">
                <a:avLst>
                  <a:gd name="adj" fmla="val 96999"/>
                </a:avLst>
              </a:prstGeom>
              <a:solidFill>
                <a:srgbClr val="003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673660" y="3414217"/>
              <a:ext cx="1673818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Direction1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사용자 맞춤형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추천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AI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651157" y="3334777"/>
              <a:ext cx="72000" cy="1191735"/>
              <a:chOff x="2093349" y="3334777"/>
              <a:chExt cx="72000" cy="1191735"/>
            </a:xfrm>
          </p:grpSpPr>
          <p:cxnSp>
            <p:nvCxnSpPr>
              <p:cNvPr id="54" name="직선 연결선 53"/>
              <p:cNvCxnSpPr/>
              <p:nvPr/>
            </p:nvCxnSpPr>
            <p:spPr>
              <a:xfrm>
                <a:off x="2129349" y="3389775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타원 1"/>
              <p:cNvSpPr/>
              <p:nvPr/>
            </p:nvSpPr>
            <p:spPr>
              <a:xfrm>
                <a:off x="2093349" y="445451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2093349" y="333477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3627895" y="2963741"/>
              <a:ext cx="1429542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 2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위험 요소 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AR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진단 서비스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587632" y="2893846"/>
              <a:ext cx="72000" cy="1191735"/>
              <a:chOff x="4029824" y="2893846"/>
              <a:chExt cx="76227" cy="1191735"/>
            </a:xfrm>
          </p:grpSpPr>
          <p:cxnSp>
            <p:nvCxnSpPr>
              <p:cNvPr id="50" name="직선 연결선 49"/>
              <p:cNvCxnSpPr/>
              <p:nvPr/>
            </p:nvCxnSpPr>
            <p:spPr>
              <a:xfrm>
                <a:off x="4067938" y="2948844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타원 50"/>
              <p:cNvSpPr/>
              <p:nvPr/>
            </p:nvSpPr>
            <p:spPr>
              <a:xfrm>
                <a:off x="4029824" y="4013581"/>
                <a:ext cx="76227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4029824" y="2893846"/>
                <a:ext cx="76227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5271852" y="2531640"/>
              <a:ext cx="1430202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 3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주택 개조 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지원사업 연계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5233511" y="2461170"/>
              <a:ext cx="76229" cy="1191735"/>
              <a:chOff x="2093349" y="3334777"/>
              <a:chExt cx="72000" cy="1191735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2129349" y="3389775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타원 57"/>
              <p:cNvSpPr/>
              <p:nvPr/>
            </p:nvSpPr>
            <p:spPr>
              <a:xfrm>
                <a:off x="2093349" y="445451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2093349" y="3334777"/>
                <a:ext cx="68006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6924100" y="2095026"/>
              <a:ext cx="1430141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 4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타겟층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확대 및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추천 기구 다양화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6885730" y="2016947"/>
              <a:ext cx="72000" cy="1191735"/>
              <a:chOff x="2093349" y="3334777"/>
              <a:chExt cx="72000" cy="1191735"/>
            </a:xfrm>
          </p:grpSpPr>
          <p:cxnSp>
            <p:nvCxnSpPr>
              <p:cNvPr id="62" name="직선 연결선 61"/>
              <p:cNvCxnSpPr/>
              <p:nvPr/>
            </p:nvCxnSpPr>
            <p:spPr>
              <a:xfrm>
                <a:off x="2129349" y="3389775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타원 62"/>
              <p:cNvSpPr/>
              <p:nvPr/>
            </p:nvSpPr>
            <p:spPr>
              <a:xfrm>
                <a:off x="2093349" y="445451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093349" y="333477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8610965" y="1654423"/>
              <a:ext cx="1673818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 5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출시 및 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유지 보수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8557448" y="1582423"/>
              <a:ext cx="72000" cy="1191735"/>
              <a:chOff x="2093349" y="3334777"/>
              <a:chExt cx="72000" cy="1191735"/>
            </a:xfrm>
          </p:grpSpPr>
          <p:cxnSp>
            <p:nvCxnSpPr>
              <p:cNvPr id="67" name="직선 연결선 66"/>
              <p:cNvCxnSpPr/>
              <p:nvPr/>
            </p:nvCxnSpPr>
            <p:spPr>
              <a:xfrm>
                <a:off x="2129349" y="3389775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타원 67"/>
              <p:cNvSpPr/>
              <p:nvPr/>
            </p:nvSpPr>
            <p:spPr>
              <a:xfrm>
                <a:off x="2093349" y="445451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2093349" y="333477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sp>
        <p:nvSpPr>
          <p:cNvPr id="71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 및 향후 계획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2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05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071332" y="1164550"/>
            <a:ext cx="9994782" cy="4295442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ㅊ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1465671" y="4407262"/>
            <a:ext cx="2372940" cy="870052"/>
            <a:chOff x="325889" y="2570888"/>
            <a:chExt cx="5609688" cy="1971500"/>
          </a:xfrm>
          <a:solidFill>
            <a:srgbClr val="D57C4C"/>
          </a:solidFill>
        </p:grpSpPr>
        <p:sp>
          <p:nvSpPr>
            <p:cNvPr id="103" name="평행 사변형 102"/>
            <p:cNvSpPr/>
            <p:nvPr/>
          </p:nvSpPr>
          <p:spPr>
            <a:xfrm flipH="1">
              <a:off x="325889" y="2581176"/>
              <a:ext cx="5609686" cy="952555"/>
            </a:xfrm>
            <a:prstGeom prst="parallelogram">
              <a:avLst>
                <a:gd name="adj" fmla="val 102800"/>
              </a:avLst>
            </a:prstGeom>
            <a:solidFill>
              <a:srgbClr val="E1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1357912" y="3531618"/>
              <a:ext cx="4577665" cy="1010770"/>
            </a:xfrm>
            <a:prstGeom prst="rect">
              <a:avLst/>
            </a:prstGeom>
            <a:solidFill>
              <a:srgbClr val="B9D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1~7</a:t>
              </a:r>
              <a:r>
                <a:rPr lang="ko-KR" altLang="en-US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주차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5" name="평행 사변형 104"/>
            <p:cNvSpPr/>
            <p:nvPr/>
          </p:nvSpPr>
          <p:spPr>
            <a:xfrm rot="16200000" flipH="1" flipV="1">
              <a:off x="-137684" y="3034463"/>
              <a:ext cx="1959097" cy="1031947"/>
            </a:xfrm>
            <a:prstGeom prst="parallelogram">
              <a:avLst>
                <a:gd name="adj" fmla="val 96999"/>
              </a:avLst>
            </a:prstGeom>
            <a:solidFill>
              <a:srgbClr val="69B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674543" y="3412481"/>
            <a:ext cx="167381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Direction1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맞춤형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1652040" y="3333041"/>
            <a:ext cx="72000" cy="1191735"/>
            <a:chOff x="2093349" y="3334777"/>
            <a:chExt cx="72000" cy="1191735"/>
          </a:xfrm>
        </p:grpSpPr>
        <p:cxnSp>
          <p:nvCxnSpPr>
            <p:cNvPr id="108" name="직선 연결선 107"/>
            <p:cNvCxnSpPr/>
            <p:nvPr/>
          </p:nvCxnSpPr>
          <p:spPr>
            <a:xfrm>
              <a:off x="2129349" y="3389775"/>
              <a:ext cx="0" cy="10800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타원 108"/>
            <p:cNvSpPr/>
            <p:nvPr/>
          </p:nvSpPr>
          <p:spPr>
            <a:xfrm>
              <a:off x="2093349" y="4454512"/>
              <a:ext cx="72000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0" name="타원 109"/>
            <p:cNvSpPr/>
            <p:nvPr/>
          </p:nvSpPr>
          <p:spPr>
            <a:xfrm>
              <a:off x="2093349" y="3334777"/>
              <a:ext cx="72000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842" y="3731682"/>
            <a:ext cx="439306" cy="864209"/>
          </a:xfrm>
          <a:prstGeom prst="rect">
            <a:avLst/>
          </a:prstGeom>
        </p:spPr>
      </p:pic>
      <p:sp>
        <p:nvSpPr>
          <p:cNvPr id="94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23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10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오른쪽 화살표 42"/>
          <p:cNvSpPr/>
          <p:nvPr/>
        </p:nvSpPr>
        <p:spPr>
          <a:xfrm>
            <a:off x="1120302" y="5459992"/>
            <a:ext cx="9951397" cy="467991"/>
          </a:xfrm>
          <a:prstGeom prst="rightArrow">
            <a:avLst>
              <a:gd name="adj1" fmla="val 50000"/>
              <a:gd name="adj2" fmla="val 14879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64788" y="1580687"/>
            <a:ext cx="9262424" cy="3696627"/>
            <a:chOff x="1464788" y="1582423"/>
            <a:chExt cx="9262424" cy="3696627"/>
          </a:xfrm>
        </p:grpSpPr>
        <p:grpSp>
          <p:nvGrpSpPr>
            <p:cNvPr id="23" name="그룹 22"/>
            <p:cNvGrpSpPr/>
            <p:nvPr/>
          </p:nvGrpSpPr>
          <p:grpSpPr>
            <a:xfrm>
              <a:off x="1464788" y="4408998"/>
              <a:ext cx="2372940" cy="870052"/>
              <a:chOff x="325889" y="2570888"/>
              <a:chExt cx="5609688" cy="1971500"/>
            </a:xfrm>
            <a:solidFill>
              <a:srgbClr val="D57C4C"/>
            </a:solidFill>
          </p:grpSpPr>
          <p:sp>
            <p:nvSpPr>
              <p:cNvPr id="24" name="평행 사변형 23"/>
              <p:cNvSpPr/>
              <p:nvPr/>
            </p:nvSpPr>
            <p:spPr>
              <a:xfrm flipH="1">
                <a:off x="325889" y="2581176"/>
                <a:ext cx="5609686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E1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357912" y="3531618"/>
                <a:ext cx="4577665" cy="1010770"/>
              </a:xfrm>
              <a:prstGeom prst="rect">
                <a:avLst/>
              </a:prstGeom>
              <a:solidFill>
                <a:srgbClr val="B9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1~7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" name="평행 사변형 25"/>
              <p:cNvSpPr/>
              <p:nvPr/>
            </p:nvSpPr>
            <p:spPr>
              <a:xfrm rot="16200000" flipH="1" flipV="1">
                <a:off x="-137684" y="3034463"/>
                <a:ext cx="1959097" cy="1031947"/>
              </a:xfrm>
              <a:prstGeom prst="parallelogram">
                <a:avLst>
                  <a:gd name="adj" fmla="val 96999"/>
                </a:avLst>
              </a:prstGeom>
              <a:solidFill>
                <a:srgbClr val="69B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3401266" y="3974923"/>
              <a:ext cx="2091278" cy="865511"/>
              <a:chOff x="1331494" y="2581176"/>
              <a:chExt cx="4943831" cy="1961212"/>
            </a:xfrm>
            <a:solidFill>
              <a:srgbClr val="D57C4C"/>
            </a:solidFill>
          </p:grpSpPr>
          <p:sp>
            <p:nvSpPr>
              <p:cNvPr id="28" name="평행 사변형 27"/>
              <p:cNvSpPr/>
              <p:nvPr/>
            </p:nvSpPr>
            <p:spPr>
              <a:xfrm flipH="1">
                <a:off x="1331494" y="2581176"/>
                <a:ext cx="4943831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B9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363440" y="3531619"/>
                <a:ext cx="3911885" cy="1010769"/>
              </a:xfrm>
              <a:prstGeom prst="rect">
                <a:avLst/>
              </a:prstGeom>
              <a:solidFill>
                <a:srgbClr val="69B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8~14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0" name="평행 사변형 29"/>
              <p:cNvSpPr/>
              <p:nvPr/>
            </p:nvSpPr>
            <p:spPr>
              <a:xfrm rot="16200000" flipH="1" flipV="1">
                <a:off x="867918" y="3044753"/>
                <a:ext cx="1959099" cy="1031948"/>
              </a:xfrm>
              <a:prstGeom prst="parallelogram">
                <a:avLst>
                  <a:gd name="adj" fmla="val 96999"/>
                </a:avLst>
              </a:prstGeom>
              <a:solidFill>
                <a:srgbClr val="33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058321" y="3530916"/>
              <a:ext cx="2092526" cy="865511"/>
              <a:chOff x="1331485" y="2581176"/>
              <a:chExt cx="4946781" cy="1961212"/>
            </a:xfrm>
            <a:solidFill>
              <a:srgbClr val="D57C4C"/>
            </a:solidFill>
          </p:grpSpPr>
          <p:sp>
            <p:nvSpPr>
              <p:cNvPr id="32" name="평행 사변형 31"/>
              <p:cNvSpPr/>
              <p:nvPr/>
            </p:nvSpPr>
            <p:spPr>
              <a:xfrm flipH="1">
                <a:off x="1331485" y="2581176"/>
                <a:ext cx="4944689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81C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363442" y="3531619"/>
                <a:ext cx="3914824" cy="1010769"/>
              </a:xfrm>
              <a:prstGeom prst="rect">
                <a:avLst/>
              </a:prstGeom>
              <a:solidFill>
                <a:srgbClr val="33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15~17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4" name="평행 사변형 33"/>
              <p:cNvSpPr/>
              <p:nvPr/>
            </p:nvSpPr>
            <p:spPr>
              <a:xfrm rot="16200000" flipH="1" flipV="1">
                <a:off x="867917" y="3044753"/>
                <a:ext cx="1959099" cy="1031947"/>
              </a:xfrm>
              <a:prstGeom prst="parallelogram">
                <a:avLst>
                  <a:gd name="adj" fmla="val 96999"/>
                </a:avLst>
              </a:prstGeom>
              <a:solidFill>
                <a:srgbClr val="0075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6710540" y="3090941"/>
              <a:ext cx="2092525" cy="865511"/>
              <a:chOff x="1331487" y="2581176"/>
              <a:chExt cx="4946779" cy="1961212"/>
            </a:xfrm>
            <a:solidFill>
              <a:srgbClr val="D57C4C"/>
            </a:solidFill>
          </p:grpSpPr>
          <p:sp>
            <p:nvSpPr>
              <p:cNvPr id="45" name="평행 사변형 44"/>
              <p:cNvSpPr/>
              <p:nvPr/>
            </p:nvSpPr>
            <p:spPr>
              <a:xfrm flipH="1">
                <a:off x="1331487" y="2581176"/>
                <a:ext cx="4946777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33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2363442" y="3531619"/>
                <a:ext cx="3914824" cy="1010769"/>
              </a:xfrm>
              <a:prstGeom prst="rect">
                <a:avLst/>
              </a:prstGeom>
              <a:solidFill>
                <a:srgbClr val="006F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18~25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7" name="평행 사변형 46"/>
              <p:cNvSpPr/>
              <p:nvPr/>
            </p:nvSpPr>
            <p:spPr>
              <a:xfrm rot="16200000" flipH="1" flipV="1">
                <a:off x="867917" y="3044753"/>
                <a:ext cx="1959099" cy="1031947"/>
              </a:xfrm>
              <a:prstGeom prst="parallelogram">
                <a:avLst>
                  <a:gd name="adj" fmla="val 96999"/>
                </a:avLst>
              </a:prstGeom>
              <a:solidFill>
                <a:srgbClr val="0058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8354272" y="2653474"/>
              <a:ext cx="2372940" cy="870052"/>
              <a:chOff x="325889" y="2570888"/>
              <a:chExt cx="5609688" cy="1971500"/>
            </a:xfrm>
            <a:solidFill>
              <a:srgbClr val="D57C4C"/>
            </a:solidFill>
          </p:grpSpPr>
          <p:sp>
            <p:nvSpPr>
              <p:cNvPr id="40" name="평행 사변형 39"/>
              <p:cNvSpPr/>
              <p:nvPr/>
            </p:nvSpPr>
            <p:spPr>
              <a:xfrm flipH="1">
                <a:off x="325889" y="2581176"/>
                <a:ext cx="5609686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006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357912" y="3531618"/>
                <a:ext cx="4577665" cy="1010770"/>
              </a:xfrm>
              <a:prstGeom prst="rect">
                <a:avLst/>
              </a:prstGeom>
              <a:solidFill>
                <a:srgbClr val="004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26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~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2" name="평행 사변형 41"/>
              <p:cNvSpPr/>
              <p:nvPr/>
            </p:nvSpPr>
            <p:spPr>
              <a:xfrm rot="16200000" flipH="1" flipV="1">
                <a:off x="-137684" y="3034463"/>
                <a:ext cx="1959097" cy="1031947"/>
              </a:xfrm>
              <a:prstGeom prst="parallelogram">
                <a:avLst>
                  <a:gd name="adj" fmla="val 96999"/>
                </a:avLst>
              </a:prstGeom>
              <a:solidFill>
                <a:srgbClr val="003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673660" y="3414217"/>
              <a:ext cx="1673818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Direction1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사용자 맞춤형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추천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AI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651157" y="3334777"/>
              <a:ext cx="72000" cy="1191735"/>
              <a:chOff x="2093349" y="3334777"/>
              <a:chExt cx="72000" cy="1191735"/>
            </a:xfrm>
          </p:grpSpPr>
          <p:cxnSp>
            <p:nvCxnSpPr>
              <p:cNvPr id="54" name="직선 연결선 53"/>
              <p:cNvCxnSpPr/>
              <p:nvPr/>
            </p:nvCxnSpPr>
            <p:spPr>
              <a:xfrm>
                <a:off x="2129349" y="3389775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타원 1"/>
              <p:cNvSpPr/>
              <p:nvPr/>
            </p:nvSpPr>
            <p:spPr>
              <a:xfrm>
                <a:off x="2093349" y="445451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2093349" y="333477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3627895" y="2963741"/>
              <a:ext cx="1429542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 2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위험 요소 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AR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진단 서비스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587632" y="2893846"/>
              <a:ext cx="72000" cy="1191735"/>
              <a:chOff x="4029824" y="2893846"/>
              <a:chExt cx="76227" cy="1191735"/>
            </a:xfrm>
          </p:grpSpPr>
          <p:cxnSp>
            <p:nvCxnSpPr>
              <p:cNvPr id="50" name="직선 연결선 49"/>
              <p:cNvCxnSpPr/>
              <p:nvPr/>
            </p:nvCxnSpPr>
            <p:spPr>
              <a:xfrm>
                <a:off x="4067938" y="2948844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타원 50"/>
              <p:cNvSpPr/>
              <p:nvPr/>
            </p:nvSpPr>
            <p:spPr>
              <a:xfrm>
                <a:off x="4029824" y="4013581"/>
                <a:ext cx="76227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4029824" y="2893846"/>
                <a:ext cx="76227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5271852" y="2531640"/>
              <a:ext cx="1430202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 3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주택 개조 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지원사업 연계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5233511" y="2461170"/>
              <a:ext cx="76229" cy="1191735"/>
              <a:chOff x="2093349" y="3334777"/>
              <a:chExt cx="72000" cy="1191735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2129349" y="3389775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타원 57"/>
              <p:cNvSpPr/>
              <p:nvPr/>
            </p:nvSpPr>
            <p:spPr>
              <a:xfrm>
                <a:off x="2093349" y="445451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2093349" y="3334777"/>
                <a:ext cx="68006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6924100" y="2095026"/>
              <a:ext cx="1430141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 4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타겟층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확대 및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추천 기구 다양화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6885730" y="2016947"/>
              <a:ext cx="72000" cy="1191735"/>
              <a:chOff x="2093349" y="3334777"/>
              <a:chExt cx="72000" cy="1191735"/>
            </a:xfrm>
          </p:grpSpPr>
          <p:cxnSp>
            <p:nvCxnSpPr>
              <p:cNvPr id="62" name="직선 연결선 61"/>
              <p:cNvCxnSpPr/>
              <p:nvPr/>
            </p:nvCxnSpPr>
            <p:spPr>
              <a:xfrm>
                <a:off x="2129349" y="3389775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타원 62"/>
              <p:cNvSpPr/>
              <p:nvPr/>
            </p:nvSpPr>
            <p:spPr>
              <a:xfrm>
                <a:off x="2093349" y="445451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093349" y="333477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8610965" y="1654423"/>
              <a:ext cx="1673818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 5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출시 및 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유지 보수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8557448" y="1582423"/>
              <a:ext cx="72000" cy="1191735"/>
              <a:chOff x="2093349" y="3334777"/>
              <a:chExt cx="72000" cy="1191735"/>
            </a:xfrm>
          </p:grpSpPr>
          <p:cxnSp>
            <p:nvCxnSpPr>
              <p:cNvPr id="67" name="직선 연결선 66"/>
              <p:cNvCxnSpPr/>
              <p:nvPr/>
            </p:nvCxnSpPr>
            <p:spPr>
              <a:xfrm>
                <a:off x="2129349" y="3389775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타원 67"/>
              <p:cNvSpPr/>
              <p:nvPr/>
            </p:nvSpPr>
            <p:spPr>
              <a:xfrm>
                <a:off x="2093349" y="445451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2093349" y="333477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sp>
        <p:nvSpPr>
          <p:cNvPr id="71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 및 향후 계획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2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05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071332" y="1164550"/>
            <a:ext cx="9994782" cy="4295442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ㅊ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3403009" y="3977316"/>
            <a:ext cx="2091278" cy="865511"/>
            <a:chOff x="1331494" y="2581176"/>
            <a:chExt cx="4943831" cy="1961212"/>
          </a:xfrm>
          <a:solidFill>
            <a:srgbClr val="D57C4C"/>
          </a:solidFill>
        </p:grpSpPr>
        <p:sp>
          <p:nvSpPr>
            <p:cNvPr id="103" name="평행 사변형 102"/>
            <p:cNvSpPr/>
            <p:nvPr/>
          </p:nvSpPr>
          <p:spPr>
            <a:xfrm flipH="1">
              <a:off x="1331494" y="2581176"/>
              <a:ext cx="4943831" cy="952555"/>
            </a:xfrm>
            <a:prstGeom prst="parallelogram">
              <a:avLst>
                <a:gd name="adj" fmla="val 102800"/>
              </a:avLst>
            </a:prstGeom>
            <a:solidFill>
              <a:srgbClr val="B9D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2363440" y="3531619"/>
              <a:ext cx="3911885" cy="1010769"/>
            </a:xfrm>
            <a:prstGeom prst="rect">
              <a:avLst/>
            </a:prstGeom>
            <a:solidFill>
              <a:srgbClr val="69B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8~14</a:t>
              </a:r>
              <a:r>
                <a:rPr lang="ko-KR" altLang="en-US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주차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5" name="평행 사변형 104"/>
            <p:cNvSpPr/>
            <p:nvPr/>
          </p:nvSpPr>
          <p:spPr>
            <a:xfrm rot="16200000" flipH="1" flipV="1">
              <a:off x="867918" y="3044753"/>
              <a:ext cx="1959099" cy="1031948"/>
            </a:xfrm>
            <a:prstGeom prst="parallelogram">
              <a:avLst>
                <a:gd name="adj" fmla="val 96999"/>
              </a:avLst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3629638" y="2966134"/>
            <a:ext cx="142954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Direction 2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위험 요소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진단 서비스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3589375" y="2896239"/>
            <a:ext cx="72000" cy="1191735"/>
            <a:chOff x="4029824" y="2893846"/>
            <a:chExt cx="76227" cy="1191735"/>
          </a:xfrm>
        </p:grpSpPr>
        <p:cxnSp>
          <p:nvCxnSpPr>
            <p:cNvPr id="108" name="직선 연결선 107"/>
            <p:cNvCxnSpPr/>
            <p:nvPr/>
          </p:nvCxnSpPr>
          <p:spPr>
            <a:xfrm>
              <a:off x="4067938" y="2948844"/>
              <a:ext cx="0" cy="10800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타원 108"/>
            <p:cNvSpPr/>
            <p:nvPr/>
          </p:nvSpPr>
          <p:spPr>
            <a:xfrm>
              <a:off x="4029824" y="4013581"/>
              <a:ext cx="76227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0" name="타원 109"/>
            <p:cNvSpPr/>
            <p:nvPr/>
          </p:nvSpPr>
          <p:spPr>
            <a:xfrm>
              <a:off x="4029824" y="2893846"/>
              <a:ext cx="76227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1" name="그림 1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004" y="3718850"/>
            <a:ext cx="492748" cy="492748"/>
          </a:xfrm>
          <a:prstGeom prst="rect">
            <a:avLst/>
          </a:prstGeom>
        </p:spPr>
      </p:pic>
      <p:sp>
        <p:nvSpPr>
          <p:cNvPr id="94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23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1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오른쪽 화살표 42"/>
          <p:cNvSpPr/>
          <p:nvPr/>
        </p:nvSpPr>
        <p:spPr>
          <a:xfrm>
            <a:off x="1120302" y="5459992"/>
            <a:ext cx="9951397" cy="467991"/>
          </a:xfrm>
          <a:prstGeom prst="rightArrow">
            <a:avLst>
              <a:gd name="adj1" fmla="val 50000"/>
              <a:gd name="adj2" fmla="val 14879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64788" y="1580687"/>
            <a:ext cx="9262424" cy="3696627"/>
            <a:chOff x="1464788" y="1582423"/>
            <a:chExt cx="9262424" cy="3696627"/>
          </a:xfrm>
        </p:grpSpPr>
        <p:grpSp>
          <p:nvGrpSpPr>
            <p:cNvPr id="23" name="그룹 22"/>
            <p:cNvGrpSpPr/>
            <p:nvPr/>
          </p:nvGrpSpPr>
          <p:grpSpPr>
            <a:xfrm>
              <a:off x="1464788" y="4408998"/>
              <a:ext cx="2372940" cy="870052"/>
              <a:chOff x="325889" y="2570888"/>
              <a:chExt cx="5609688" cy="1971500"/>
            </a:xfrm>
            <a:solidFill>
              <a:srgbClr val="D57C4C"/>
            </a:solidFill>
          </p:grpSpPr>
          <p:sp>
            <p:nvSpPr>
              <p:cNvPr id="24" name="평행 사변형 23"/>
              <p:cNvSpPr/>
              <p:nvPr/>
            </p:nvSpPr>
            <p:spPr>
              <a:xfrm flipH="1">
                <a:off x="325889" y="2581176"/>
                <a:ext cx="5609686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E1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357912" y="3531618"/>
                <a:ext cx="4577665" cy="1010770"/>
              </a:xfrm>
              <a:prstGeom prst="rect">
                <a:avLst/>
              </a:prstGeom>
              <a:solidFill>
                <a:srgbClr val="B9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1~7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" name="평행 사변형 25"/>
              <p:cNvSpPr/>
              <p:nvPr/>
            </p:nvSpPr>
            <p:spPr>
              <a:xfrm rot="16200000" flipH="1" flipV="1">
                <a:off x="-137684" y="3034463"/>
                <a:ext cx="1959097" cy="1031947"/>
              </a:xfrm>
              <a:prstGeom prst="parallelogram">
                <a:avLst>
                  <a:gd name="adj" fmla="val 96999"/>
                </a:avLst>
              </a:prstGeom>
              <a:solidFill>
                <a:srgbClr val="69B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3401266" y="3974923"/>
              <a:ext cx="2091278" cy="865511"/>
              <a:chOff x="1331494" y="2581176"/>
              <a:chExt cx="4943831" cy="1961212"/>
            </a:xfrm>
            <a:solidFill>
              <a:srgbClr val="D57C4C"/>
            </a:solidFill>
          </p:grpSpPr>
          <p:sp>
            <p:nvSpPr>
              <p:cNvPr id="28" name="평행 사변형 27"/>
              <p:cNvSpPr/>
              <p:nvPr/>
            </p:nvSpPr>
            <p:spPr>
              <a:xfrm flipH="1">
                <a:off x="1331494" y="2581176"/>
                <a:ext cx="4943831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B9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363440" y="3531619"/>
                <a:ext cx="3911885" cy="1010769"/>
              </a:xfrm>
              <a:prstGeom prst="rect">
                <a:avLst/>
              </a:prstGeom>
              <a:solidFill>
                <a:srgbClr val="69B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8~14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0" name="평행 사변형 29"/>
              <p:cNvSpPr/>
              <p:nvPr/>
            </p:nvSpPr>
            <p:spPr>
              <a:xfrm rot="16200000" flipH="1" flipV="1">
                <a:off x="867918" y="3044753"/>
                <a:ext cx="1959099" cy="1031948"/>
              </a:xfrm>
              <a:prstGeom prst="parallelogram">
                <a:avLst>
                  <a:gd name="adj" fmla="val 96999"/>
                </a:avLst>
              </a:prstGeom>
              <a:solidFill>
                <a:srgbClr val="33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058321" y="3530916"/>
              <a:ext cx="2092526" cy="865511"/>
              <a:chOff x="1331485" y="2581176"/>
              <a:chExt cx="4946781" cy="1961212"/>
            </a:xfrm>
            <a:solidFill>
              <a:srgbClr val="D57C4C"/>
            </a:solidFill>
          </p:grpSpPr>
          <p:sp>
            <p:nvSpPr>
              <p:cNvPr id="32" name="평행 사변형 31"/>
              <p:cNvSpPr/>
              <p:nvPr/>
            </p:nvSpPr>
            <p:spPr>
              <a:xfrm flipH="1">
                <a:off x="1331485" y="2581176"/>
                <a:ext cx="4944689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81C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363442" y="3531619"/>
                <a:ext cx="3914824" cy="1010769"/>
              </a:xfrm>
              <a:prstGeom prst="rect">
                <a:avLst/>
              </a:prstGeom>
              <a:solidFill>
                <a:srgbClr val="33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15~17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4" name="평행 사변형 33"/>
              <p:cNvSpPr/>
              <p:nvPr/>
            </p:nvSpPr>
            <p:spPr>
              <a:xfrm rot="16200000" flipH="1" flipV="1">
                <a:off x="867917" y="3044753"/>
                <a:ext cx="1959099" cy="1031947"/>
              </a:xfrm>
              <a:prstGeom prst="parallelogram">
                <a:avLst>
                  <a:gd name="adj" fmla="val 96999"/>
                </a:avLst>
              </a:prstGeom>
              <a:solidFill>
                <a:srgbClr val="0075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6710540" y="3090941"/>
              <a:ext cx="2092525" cy="865511"/>
              <a:chOff x="1331487" y="2581176"/>
              <a:chExt cx="4946779" cy="1961212"/>
            </a:xfrm>
            <a:solidFill>
              <a:srgbClr val="D57C4C"/>
            </a:solidFill>
          </p:grpSpPr>
          <p:sp>
            <p:nvSpPr>
              <p:cNvPr id="45" name="평행 사변형 44"/>
              <p:cNvSpPr/>
              <p:nvPr/>
            </p:nvSpPr>
            <p:spPr>
              <a:xfrm flipH="1">
                <a:off x="1331487" y="2581176"/>
                <a:ext cx="4946777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33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2363442" y="3531619"/>
                <a:ext cx="3914824" cy="1010769"/>
              </a:xfrm>
              <a:prstGeom prst="rect">
                <a:avLst/>
              </a:prstGeom>
              <a:solidFill>
                <a:srgbClr val="006F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18~25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7" name="평행 사변형 46"/>
              <p:cNvSpPr/>
              <p:nvPr/>
            </p:nvSpPr>
            <p:spPr>
              <a:xfrm rot="16200000" flipH="1" flipV="1">
                <a:off x="867917" y="3044753"/>
                <a:ext cx="1959099" cy="1031947"/>
              </a:xfrm>
              <a:prstGeom prst="parallelogram">
                <a:avLst>
                  <a:gd name="adj" fmla="val 96999"/>
                </a:avLst>
              </a:prstGeom>
              <a:solidFill>
                <a:srgbClr val="0058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8354272" y="2653474"/>
              <a:ext cx="2372940" cy="870052"/>
              <a:chOff x="325889" y="2570888"/>
              <a:chExt cx="5609688" cy="1971500"/>
            </a:xfrm>
            <a:solidFill>
              <a:srgbClr val="D57C4C"/>
            </a:solidFill>
          </p:grpSpPr>
          <p:sp>
            <p:nvSpPr>
              <p:cNvPr id="40" name="평행 사변형 39"/>
              <p:cNvSpPr/>
              <p:nvPr/>
            </p:nvSpPr>
            <p:spPr>
              <a:xfrm flipH="1">
                <a:off x="325889" y="2581176"/>
                <a:ext cx="5609686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006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357912" y="3531618"/>
                <a:ext cx="4577665" cy="1010770"/>
              </a:xfrm>
              <a:prstGeom prst="rect">
                <a:avLst/>
              </a:prstGeom>
              <a:solidFill>
                <a:srgbClr val="004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26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~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2" name="평행 사변형 41"/>
              <p:cNvSpPr/>
              <p:nvPr/>
            </p:nvSpPr>
            <p:spPr>
              <a:xfrm rot="16200000" flipH="1" flipV="1">
                <a:off x="-137684" y="3034463"/>
                <a:ext cx="1959097" cy="1031947"/>
              </a:xfrm>
              <a:prstGeom prst="parallelogram">
                <a:avLst>
                  <a:gd name="adj" fmla="val 96999"/>
                </a:avLst>
              </a:prstGeom>
              <a:solidFill>
                <a:srgbClr val="003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673660" y="3414217"/>
              <a:ext cx="1673818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Direction1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사용자 맞춤형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추천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AI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651157" y="3334777"/>
              <a:ext cx="72000" cy="1191735"/>
              <a:chOff x="2093349" y="3334777"/>
              <a:chExt cx="72000" cy="1191735"/>
            </a:xfrm>
          </p:grpSpPr>
          <p:cxnSp>
            <p:nvCxnSpPr>
              <p:cNvPr id="54" name="직선 연결선 53"/>
              <p:cNvCxnSpPr/>
              <p:nvPr/>
            </p:nvCxnSpPr>
            <p:spPr>
              <a:xfrm>
                <a:off x="2129349" y="3389775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타원 1"/>
              <p:cNvSpPr/>
              <p:nvPr/>
            </p:nvSpPr>
            <p:spPr>
              <a:xfrm>
                <a:off x="2093349" y="445451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2093349" y="333477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3627895" y="2963741"/>
              <a:ext cx="1429542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 2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위험 요소 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AR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진단 서비스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587632" y="2893846"/>
              <a:ext cx="72000" cy="1191735"/>
              <a:chOff x="4029824" y="2893846"/>
              <a:chExt cx="76227" cy="1191735"/>
            </a:xfrm>
          </p:grpSpPr>
          <p:cxnSp>
            <p:nvCxnSpPr>
              <p:cNvPr id="50" name="직선 연결선 49"/>
              <p:cNvCxnSpPr/>
              <p:nvPr/>
            </p:nvCxnSpPr>
            <p:spPr>
              <a:xfrm>
                <a:off x="4067938" y="2948844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타원 50"/>
              <p:cNvSpPr/>
              <p:nvPr/>
            </p:nvSpPr>
            <p:spPr>
              <a:xfrm>
                <a:off x="4029824" y="4013581"/>
                <a:ext cx="76227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4029824" y="2893846"/>
                <a:ext cx="76227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5271852" y="2531640"/>
              <a:ext cx="1430202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 3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주택 개조 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지원사업 연계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5233511" y="2461170"/>
              <a:ext cx="76229" cy="1191735"/>
              <a:chOff x="2093349" y="3334777"/>
              <a:chExt cx="72000" cy="1191735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2129349" y="3389775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타원 57"/>
              <p:cNvSpPr/>
              <p:nvPr/>
            </p:nvSpPr>
            <p:spPr>
              <a:xfrm>
                <a:off x="2093349" y="445451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2093349" y="3334777"/>
                <a:ext cx="68006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6924100" y="2095026"/>
              <a:ext cx="1430141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 4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타겟층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확대 및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추천 기구 다양화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6885730" y="2016947"/>
              <a:ext cx="72000" cy="1191735"/>
              <a:chOff x="2093349" y="3334777"/>
              <a:chExt cx="72000" cy="1191735"/>
            </a:xfrm>
          </p:grpSpPr>
          <p:cxnSp>
            <p:nvCxnSpPr>
              <p:cNvPr id="62" name="직선 연결선 61"/>
              <p:cNvCxnSpPr/>
              <p:nvPr/>
            </p:nvCxnSpPr>
            <p:spPr>
              <a:xfrm>
                <a:off x="2129349" y="3389775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타원 62"/>
              <p:cNvSpPr/>
              <p:nvPr/>
            </p:nvSpPr>
            <p:spPr>
              <a:xfrm>
                <a:off x="2093349" y="445451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093349" y="333477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8610965" y="1654423"/>
              <a:ext cx="1673818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 5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출시 및 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유지 보수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8557448" y="1582423"/>
              <a:ext cx="72000" cy="1191735"/>
              <a:chOff x="2093349" y="3334777"/>
              <a:chExt cx="72000" cy="1191735"/>
            </a:xfrm>
          </p:grpSpPr>
          <p:cxnSp>
            <p:nvCxnSpPr>
              <p:cNvPr id="67" name="직선 연결선 66"/>
              <p:cNvCxnSpPr/>
              <p:nvPr/>
            </p:nvCxnSpPr>
            <p:spPr>
              <a:xfrm>
                <a:off x="2129349" y="3389775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타원 67"/>
              <p:cNvSpPr/>
              <p:nvPr/>
            </p:nvSpPr>
            <p:spPr>
              <a:xfrm>
                <a:off x="2093349" y="445451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2093349" y="333477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sp>
        <p:nvSpPr>
          <p:cNvPr id="71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 및 향후 계획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2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05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071332" y="1164550"/>
            <a:ext cx="9994782" cy="4295442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ㅊ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054899" y="3527120"/>
            <a:ext cx="2092526" cy="865511"/>
            <a:chOff x="1331485" y="2581176"/>
            <a:chExt cx="4946781" cy="1961212"/>
          </a:xfrm>
          <a:solidFill>
            <a:srgbClr val="D57C4C"/>
          </a:solidFill>
        </p:grpSpPr>
        <p:sp>
          <p:nvSpPr>
            <p:cNvPr id="94" name="평행 사변형 93"/>
            <p:cNvSpPr/>
            <p:nvPr/>
          </p:nvSpPr>
          <p:spPr>
            <a:xfrm flipH="1">
              <a:off x="1331485" y="2581176"/>
              <a:ext cx="4944689" cy="952555"/>
            </a:xfrm>
            <a:prstGeom prst="parallelogram">
              <a:avLst>
                <a:gd name="adj" fmla="val 102800"/>
              </a:avLst>
            </a:prstGeom>
            <a:solidFill>
              <a:srgbClr val="81C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2363442" y="3531619"/>
              <a:ext cx="3914824" cy="1010769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15~17</a:t>
              </a:r>
              <a:r>
                <a:rPr lang="ko-KR" altLang="en-US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주차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 rot="16200000" flipH="1" flipV="1">
              <a:off x="867917" y="3044753"/>
              <a:ext cx="1959099" cy="1031947"/>
            </a:xfrm>
            <a:prstGeom prst="parallelogram">
              <a:avLst>
                <a:gd name="adj" fmla="val 96999"/>
              </a:avLst>
            </a:prstGeom>
            <a:solidFill>
              <a:srgbClr val="007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5268430" y="2527844"/>
            <a:ext cx="143020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Direction 3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주택 개조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지원사업 연계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5230089" y="2457374"/>
            <a:ext cx="76229" cy="1191735"/>
            <a:chOff x="2093349" y="3334777"/>
            <a:chExt cx="72000" cy="1191735"/>
          </a:xfrm>
        </p:grpSpPr>
        <p:cxnSp>
          <p:nvCxnSpPr>
            <p:cNvPr id="99" name="직선 연결선 98"/>
            <p:cNvCxnSpPr/>
            <p:nvPr/>
          </p:nvCxnSpPr>
          <p:spPr>
            <a:xfrm>
              <a:off x="2129349" y="3389775"/>
              <a:ext cx="0" cy="10800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타원 99"/>
            <p:cNvSpPr/>
            <p:nvPr/>
          </p:nvSpPr>
          <p:spPr>
            <a:xfrm>
              <a:off x="2093349" y="4454512"/>
              <a:ext cx="72000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2093349" y="3334777"/>
              <a:ext cx="68006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96" y="3323740"/>
            <a:ext cx="492748" cy="492748"/>
          </a:xfrm>
          <a:prstGeom prst="rect">
            <a:avLst/>
          </a:prstGeom>
        </p:spPr>
      </p:pic>
      <p:sp>
        <p:nvSpPr>
          <p:cNvPr id="110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23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6918326" y="1317136"/>
            <a:ext cx="4933640" cy="16466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2024.08.11 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경기신문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이근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기자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just"/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경기도</a:t>
            </a:r>
            <a:r>
              <a: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'</a:t>
            </a:r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어르신 안전 </a:t>
            </a:r>
            <a:r>
              <a:rPr lang="ko-KR" altLang="en-US" sz="14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하우징</a:t>
            </a:r>
            <a:r>
              <a: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’ </a:t>
            </a:r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대상 확대</a:t>
            </a:r>
            <a:r>
              <a: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… </a:t>
            </a:r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가구당 </a:t>
            </a:r>
            <a:r>
              <a: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500</a:t>
            </a:r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만원 지원</a:t>
            </a:r>
            <a:endParaRPr lang="en-US" altLang="ko-KR" sz="1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endParaRPr lang="en-US" altLang="ko-KR" sz="1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2021.02.23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충청뉴스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조홍기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기자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just"/>
            <a:r>
              <a:rPr lang="ko-KR" altLang="en-US" sz="14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논산시</a:t>
            </a:r>
            <a:r>
              <a: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‘</a:t>
            </a:r>
            <a:r>
              <a:rPr lang="ko-KR" altLang="en-US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고령자 주택 </a:t>
            </a:r>
            <a:r>
              <a:rPr lang="ko-KR" altLang="en-US" sz="14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주거환경개선사업</a:t>
            </a:r>
            <a:r>
              <a:rPr lang="en-US" altLang="ko-KR" sz="1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 </a:t>
            </a:r>
            <a:r>
              <a:rPr lang="ko-KR" altLang="en-US" sz="14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신청 접수</a:t>
            </a:r>
            <a:endParaRPr lang="en-US" altLang="ko-KR" sz="1400" b="1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endParaRPr lang="en-US" altLang="ko-KR" sz="1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just"/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2021.05.02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조정호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기자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just"/>
            <a:r>
              <a:rPr lang="ko-KR" altLang="en-US" sz="14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부산시</a:t>
            </a:r>
            <a:r>
              <a:rPr lang="en-US" altLang="ko-KR" sz="14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취약 노인 맞춤형 주택 개조 사업 추진</a:t>
            </a:r>
            <a:endParaRPr lang="en-US" altLang="ko-KR" sz="1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D48BCBC-CFBF-4CEC-107B-DDC029C3FF5E}"/>
              </a:ext>
            </a:extLst>
          </p:cNvPr>
          <p:cNvSpPr txBox="1"/>
          <p:nvPr/>
        </p:nvSpPr>
        <p:spPr>
          <a:xfrm>
            <a:off x="5309741" y="5875243"/>
            <a:ext cx="6542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kern="0" baseline="30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8)</a:t>
            </a:r>
            <a:r>
              <a:rPr kumimoji="1" lang="ko-KR" altLang="en-US" sz="12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이근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기자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,”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경기도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‘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어르신 안전 </a:t>
            </a:r>
            <a:r>
              <a:rPr kumimoji="1" lang="ko-KR" altLang="en-US" sz="12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하우징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대상 확대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가구당 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 원 지원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”,</a:t>
            </a:r>
            <a:r>
              <a:rPr kumimoji="1" lang="ko-KR" altLang="en-US" sz="12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경기신문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,2024.08.11</a:t>
            </a:r>
          </a:p>
          <a:p>
            <a:pPr algn="r"/>
            <a:r>
              <a:rPr kumimoji="1" lang="en-US" altLang="ko-KR" sz="1200" kern="0" baseline="30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</a:t>
            </a:r>
            <a:r>
              <a:rPr kumimoji="1" lang="en-US" altLang="ko-KR" sz="1200" kern="0" baseline="300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kumimoji="1" lang="ko-KR" altLang="en-US" sz="1200" kern="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조홍기</a:t>
            </a:r>
            <a:r>
              <a:rPr kumimoji="1" lang="ko-KR" altLang="en-US" sz="12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기자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,“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논산시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‘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고령자 주택 주거환경개선사업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신청접수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“,</a:t>
            </a:r>
            <a:r>
              <a:rPr kumimoji="1" lang="ko-KR" altLang="en-US" sz="12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충청뉴스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,2021.02.23</a:t>
            </a:r>
          </a:p>
          <a:p>
            <a:pPr algn="r"/>
            <a:r>
              <a:rPr kumimoji="1" lang="en-US" altLang="ko-KR" sz="1200" kern="0" baseline="30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kumimoji="1" lang="en-US" altLang="ko-KR" sz="1200" kern="0" baseline="300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kumimoji="1" lang="ko-KR" altLang="en-US" sz="12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조정호 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기자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,“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부산시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취약 노인 맞춤형 주택 개조 사업 </a:t>
            </a:r>
            <a:r>
              <a:rPr kumimoji="1" lang="ko-KR" altLang="en-US" sz="12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추친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“,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연합뉴스 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,2024.05.02</a:t>
            </a:r>
            <a:endParaRPr kumimoji="1" lang="ko-KR" altLang="en-US" sz="12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endParaRPr kumimoji="1" lang="ko-KR" altLang="en-US" sz="12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2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오른쪽 화살표 42"/>
          <p:cNvSpPr/>
          <p:nvPr/>
        </p:nvSpPr>
        <p:spPr>
          <a:xfrm>
            <a:off x="1120302" y="5459992"/>
            <a:ext cx="9951397" cy="467991"/>
          </a:xfrm>
          <a:prstGeom prst="rightArrow">
            <a:avLst>
              <a:gd name="adj1" fmla="val 50000"/>
              <a:gd name="adj2" fmla="val 14879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64788" y="1580687"/>
            <a:ext cx="9262424" cy="3696627"/>
            <a:chOff x="1464788" y="1582423"/>
            <a:chExt cx="9262424" cy="3696627"/>
          </a:xfrm>
        </p:grpSpPr>
        <p:grpSp>
          <p:nvGrpSpPr>
            <p:cNvPr id="23" name="그룹 22"/>
            <p:cNvGrpSpPr/>
            <p:nvPr/>
          </p:nvGrpSpPr>
          <p:grpSpPr>
            <a:xfrm>
              <a:off x="1464788" y="4408998"/>
              <a:ext cx="2372940" cy="870052"/>
              <a:chOff x="325889" y="2570888"/>
              <a:chExt cx="5609688" cy="1971500"/>
            </a:xfrm>
            <a:solidFill>
              <a:srgbClr val="D57C4C"/>
            </a:solidFill>
          </p:grpSpPr>
          <p:sp>
            <p:nvSpPr>
              <p:cNvPr id="24" name="평행 사변형 23"/>
              <p:cNvSpPr/>
              <p:nvPr/>
            </p:nvSpPr>
            <p:spPr>
              <a:xfrm flipH="1">
                <a:off x="325889" y="2581176"/>
                <a:ext cx="5609686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E1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357912" y="3531618"/>
                <a:ext cx="4577665" cy="1010770"/>
              </a:xfrm>
              <a:prstGeom prst="rect">
                <a:avLst/>
              </a:prstGeom>
              <a:solidFill>
                <a:srgbClr val="B9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1~7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" name="평행 사변형 25"/>
              <p:cNvSpPr/>
              <p:nvPr/>
            </p:nvSpPr>
            <p:spPr>
              <a:xfrm rot="16200000" flipH="1" flipV="1">
                <a:off x="-137684" y="3034463"/>
                <a:ext cx="1959097" cy="1031947"/>
              </a:xfrm>
              <a:prstGeom prst="parallelogram">
                <a:avLst>
                  <a:gd name="adj" fmla="val 96999"/>
                </a:avLst>
              </a:prstGeom>
              <a:solidFill>
                <a:srgbClr val="69B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3401266" y="3974923"/>
              <a:ext cx="2091278" cy="865511"/>
              <a:chOff x="1331494" y="2581176"/>
              <a:chExt cx="4943831" cy="1961212"/>
            </a:xfrm>
            <a:solidFill>
              <a:srgbClr val="D57C4C"/>
            </a:solidFill>
          </p:grpSpPr>
          <p:sp>
            <p:nvSpPr>
              <p:cNvPr id="28" name="평행 사변형 27"/>
              <p:cNvSpPr/>
              <p:nvPr/>
            </p:nvSpPr>
            <p:spPr>
              <a:xfrm flipH="1">
                <a:off x="1331494" y="2581176"/>
                <a:ext cx="4943831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B9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363440" y="3531619"/>
                <a:ext cx="3911885" cy="1010769"/>
              </a:xfrm>
              <a:prstGeom prst="rect">
                <a:avLst/>
              </a:prstGeom>
              <a:solidFill>
                <a:srgbClr val="69B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8~14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0" name="평행 사변형 29"/>
              <p:cNvSpPr/>
              <p:nvPr/>
            </p:nvSpPr>
            <p:spPr>
              <a:xfrm rot="16200000" flipH="1" flipV="1">
                <a:off x="867918" y="3044753"/>
                <a:ext cx="1959099" cy="1031948"/>
              </a:xfrm>
              <a:prstGeom prst="parallelogram">
                <a:avLst>
                  <a:gd name="adj" fmla="val 96999"/>
                </a:avLst>
              </a:prstGeom>
              <a:solidFill>
                <a:srgbClr val="33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058321" y="3530916"/>
              <a:ext cx="2092526" cy="865511"/>
              <a:chOff x="1331485" y="2581176"/>
              <a:chExt cx="4946781" cy="1961212"/>
            </a:xfrm>
            <a:solidFill>
              <a:srgbClr val="D57C4C"/>
            </a:solidFill>
          </p:grpSpPr>
          <p:sp>
            <p:nvSpPr>
              <p:cNvPr id="32" name="평행 사변형 31"/>
              <p:cNvSpPr/>
              <p:nvPr/>
            </p:nvSpPr>
            <p:spPr>
              <a:xfrm flipH="1">
                <a:off x="1331485" y="2581176"/>
                <a:ext cx="4944689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81C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363442" y="3531619"/>
                <a:ext cx="3914824" cy="1010769"/>
              </a:xfrm>
              <a:prstGeom prst="rect">
                <a:avLst/>
              </a:prstGeom>
              <a:solidFill>
                <a:srgbClr val="33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15~17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4" name="평행 사변형 33"/>
              <p:cNvSpPr/>
              <p:nvPr/>
            </p:nvSpPr>
            <p:spPr>
              <a:xfrm rot="16200000" flipH="1" flipV="1">
                <a:off x="867917" y="3044753"/>
                <a:ext cx="1959099" cy="1031947"/>
              </a:xfrm>
              <a:prstGeom prst="parallelogram">
                <a:avLst>
                  <a:gd name="adj" fmla="val 96999"/>
                </a:avLst>
              </a:prstGeom>
              <a:solidFill>
                <a:srgbClr val="0075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6710540" y="3090941"/>
              <a:ext cx="2092525" cy="865511"/>
              <a:chOff x="1331487" y="2581176"/>
              <a:chExt cx="4946779" cy="1961212"/>
            </a:xfrm>
            <a:solidFill>
              <a:srgbClr val="D57C4C"/>
            </a:solidFill>
          </p:grpSpPr>
          <p:sp>
            <p:nvSpPr>
              <p:cNvPr id="45" name="평행 사변형 44"/>
              <p:cNvSpPr/>
              <p:nvPr/>
            </p:nvSpPr>
            <p:spPr>
              <a:xfrm flipH="1">
                <a:off x="1331487" y="2581176"/>
                <a:ext cx="4946777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33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2363442" y="3531619"/>
                <a:ext cx="3914824" cy="1010769"/>
              </a:xfrm>
              <a:prstGeom prst="rect">
                <a:avLst/>
              </a:prstGeom>
              <a:solidFill>
                <a:srgbClr val="006F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18~25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7" name="평행 사변형 46"/>
              <p:cNvSpPr/>
              <p:nvPr/>
            </p:nvSpPr>
            <p:spPr>
              <a:xfrm rot="16200000" flipH="1" flipV="1">
                <a:off x="867917" y="3044753"/>
                <a:ext cx="1959099" cy="1031947"/>
              </a:xfrm>
              <a:prstGeom prst="parallelogram">
                <a:avLst>
                  <a:gd name="adj" fmla="val 96999"/>
                </a:avLst>
              </a:prstGeom>
              <a:solidFill>
                <a:srgbClr val="0058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8354272" y="2653474"/>
              <a:ext cx="2372940" cy="870052"/>
              <a:chOff x="325889" y="2570888"/>
              <a:chExt cx="5609688" cy="1971500"/>
            </a:xfrm>
            <a:solidFill>
              <a:srgbClr val="D57C4C"/>
            </a:solidFill>
          </p:grpSpPr>
          <p:sp>
            <p:nvSpPr>
              <p:cNvPr id="40" name="평행 사변형 39"/>
              <p:cNvSpPr/>
              <p:nvPr/>
            </p:nvSpPr>
            <p:spPr>
              <a:xfrm flipH="1">
                <a:off x="325889" y="2581176"/>
                <a:ext cx="5609686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006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357912" y="3531618"/>
                <a:ext cx="4577665" cy="1010770"/>
              </a:xfrm>
              <a:prstGeom prst="rect">
                <a:avLst/>
              </a:prstGeom>
              <a:solidFill>
                <a:srgbClr val="004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26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~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2" name="평행 사변형 41"/>
              <p:cNvSpPr/>
              <p:nvPr/>
            </p:nvSpPr>
            <p:spPr>
              <a:xfrm rot="16200000" flipH="1" flipV="1">
                <a:off x="-137684" y="3034463"/>
                <a:ext cx="1959097" cy="1031947"/>
              </a:xfrm>
              <a:prstGeom prst="parallelogram">
                <a:avLst>
                  <a:gd name="adj" fmla="val 96999"/>
                </a:avLst>
              </a:prstGeom>
              <a:solidFill>
                <a:srgbClr val="003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673660" y="3414217"/>
              <a:ext cx="1673818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Direction1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사용자 맞춤형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추천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AI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651157" y="3334777"/>
              <a:ext cx="72000" cy="1191735"/>
              <a:chOff x="2093349" y="3334777"/>
              <a:chExt cx="72000" cy="1191735"/>
            </a:xfrm>
          </p:grpSpPr>
          <p:cxnSp>
            <p:nvCxnSpPr>
              <p:cNvPr id="54" name="직선 연결선 53"/>
              <p:cNvCxnSpPr/>
              <p:nvPr/>
            </p:nvCxnSpPr>
            <p:spPr>
              <a:xfrm>
                <a:off x="2129349" y="3389775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타원 1"/>
              <p:cNvSpPr/>
              <p:nvPr/>
            </p:nvSpPr>
            <p:spPr>
              <a:xfrm>
                <a:off x="2093349" y="445451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2093349" y="333477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3627895" y="2963741"/>
              <a:ext cx="1429542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 2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위험 요소 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AR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진단 서비스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587632" y="2893846"/>
              <a:ext cx="72000" cy="1191735"/>
              <a:chOff x="4029824" y="2893846"/>
              <a:chExt cx="76227" cy="1191735"/>
            </a:xfrm>
          </p:grpSpPr>
          <p:cxnSp>
            <p:nvCxnSpPr>
              <p:cNvPr id="50" name="직선 연결선 49"/>
              <p:cNvCxnSpPr/>
              <p:nvPr/>
            </p:nvCxnSpPr>
            <p:spPr>
              <a:xfrm>
                <a:off x="4067938" y="2948844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타원 50"/>
              <p:cNvSpPr/>
              <p:nvPr/>
            </p:nvSpPr>
            <p:spPr>
              <a:xfrm>
                <a:off x="4029824" y="4013581"/>
                <a:ext cx="76227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4029824" y="2893846"/>
                <a:ext cx="76227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5271852" y="2531640"/>
              <a:ext cx="1430202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 3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주택 개조 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지원사업 연계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5233511" y="2461170"/>
              <a:ext cx="76229" cy="1191735"/>
              <a:chOff x="2093349" y="3334777"/>
              <a:chExt cx="72000" cy="1191735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2129349" y="3389775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타원 57"/>
              <p:cNvSpPr/>
              <p:nvPr/>
            </p:nvSpPr>
            <p:spPr>
              <a:xfrm>
                <a:off x="2093349" y="445451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2093349" y="3334777"/>
                <a:ext cx="68006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6924100" y="2095026"/>
              <a:ext cx="1430141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 4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타겟층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확대 및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추천 기구 다양화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6885730" y="2016947"/>
              <a:ext cx="72000" cy="1191735"/>
              <a:chOff x="2093349" y="3334777"/>
              <a:chExt cx="72000" cy="1191735"/>
            </a:xfrm>
          </p:grpSpPr>
          <p:cxnSp>
            <p:nvCxnSpPr>
              <p:cNvPr id="62" name="직선 연결선 61"/>
              <p:cNvCxnSpPr/>
              <p:nvPr/>
            </p:nvCxnSpPr>
            <p:spPr>
              <a:xfrm>
                <a:off x="2129349" y="3389775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타원 62"/>
              <p:cNvSpPr/>
              <p:nvPr/>
            </p:nvSpPr>
            <p:spPr>
              <a:xfrm>
                <a:off x="2093349" y="445451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093349" y="333477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8610965" y="1654423"/>
              <a:ext cx="1673818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 5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출시 및 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유지 보수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8557448" y="1582423"/>
              <a:ext cx="72000" cy="1191735"/>
              <a:chOff x="2093349" y="3334777"/>
              <a:chExt cx="72000" cy="1191735"/>
            </a:xfrm>
          </p:grpSpPr>
          <p:cxnSp>
            <p:nvCxnSpPr>
              <p:cNvPr id="67" name="직선 연결선 66"/>
              <p:cNvCxnSpPr/>
              <p:nvPr/>
            </p:nvCxnSpPr>
            <p:spPr>
              <a:xfrm>
                <a:off x="2129349" y="3389775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타원 67"/>
              <p:cNvSpPr/>
              <p:nvPr/>
            </p:nvSpPr>
            <p:spPr>
              <a:xfrm>
                <a:off x="2093349" y="445451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2093349" y="333477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sp>
        <p:nvSpPr>
          <p:cNvPr id="71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 및 향후 계획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2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05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071332" y="1164550"/>
            <a:ext cx="9994782" cy="4295442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6705960" y="3089204"/>
            <a:ext cx="2092525" cy="865511"/>
            <a:chOff x="1331487" y="2581176"/>
            <a:chExt cx="4946779" cy="1961212"/>
          </a:xfrm>
          <a:solidFill>
            <a:srgbClr val="D57C4C"/>
          </a:solidFill>
        </p:grpSpPr>
        <p:sp>
          <p:nvSpPr>
            <p:cNvPr id="94" name="평행 사변형 93"/>
            <p:cNvSpPr/>
            <p:nvPr/>
          </p:nvSpPr>
          <p:spPr>
            <a:xfrm flipH="1">
              <a:off x="1331487" y="2581176"/>
              <a:ext cx="4946777" cy="952555"/>
            </a:xfrm>
            <a:prstGeom prst="parallelogram">
              <a:avLst>
                <a:gd name="adj" fmla="val 102800"/>
              </a:avLst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2363442" y="3531619"/>
              <a:ext cx="3914824" cy="1010769"/>
            </a:xfrm>
            <a:prstGeom prst="rect">
              <a:avLst/>
            </a:prstGeom>
            <a:solidFill>
              <a:srgbClr val="006F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18~25</a:t>
              </a:r>
              <a:r>
                <a:rPr lang="ko-KR" altLang="en-US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주차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6" name="평행 사변형 95"/>
            <p:cNvSpPr/>
            <p:nvPr/>
          </p:nvSpPr>
          <p:spPr>
            <a:xfrm rot="16200000" flipH="1" flipV="1">
              <a:off x="867917" y="3044753"/>
              <a:ext cx="1959099" cy="1031947"/>
            </a:xfrm>
            <a:prstGeom prst="parallelogram">
              <a:avLst>
                <a:gd name="adj" fmla="val 96999"/>
              </a:avLst>
            </a:prstGeom>
            <a:solidFill>
              <a:srgbClr val="0058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6919520" y="2093289"/>
            <a:ext cx="143014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Direction 4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타겟층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확대 및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기구 다양화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6881150" y="2015210"/>
            <a:ext cx="72000" cy="1191735"/>
            <a:chOff x="2093349" y="3334777"/>
            <a:chExt cx="72000" cy="1191735"/>
          </a:xfrm>
        </p:grpSpPr>
        <p:cxnSp>
          <p:nvCxnSpPr>
            <p:cNvPr id="99" name="직선 연결선 98"/>
            <p:cNvCxnSpPr/>
            <p:nvPr/>
          </p:nvCxnSpPr>
          <p:spPr>
            <a:xfrm>
              <a:off x="2129349" y="3389775"/>
              <a:ext cx="0" cy="10800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타원 99"/>
            <p:cNvSpPr/>
            <p:nvPr/>
          </p:nvSpPr>
          <p:spPr>
            <a:xfrm>
              <a:off x="2093349" y="4454512"/>
              <a:ext cx="72000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2093349" y="3334777"/>
              <a:ext cx="72000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8015369" y="2718921"/>
            <a:ext cx="565122" cy="611950"/>
            <a:chOff x="9071084" y="4291497"/>
            <a:chExt cx="776971" cy="839129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1084" y="4291497"/>
              <a:ext cx="776971" cy="839129"/>
            </a:xfrm>
            <a:prstGeom prst="rect">
              <a:avLst/>
            </a:prstGeom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949" b="39037"/>
            <a:stretch/>
          </p:blipFill>
          <p:spPr>
            <a:xfrm>
              <a:off x="9072756" y="4620694"/>
              <a:ext cx="100891" cy="383193"/>
            </a:xfrm>
            <a:prstGeom prst="rect">
              <a:avLst/>
            </a:prstGeom>
          </p:spPr>
        </p:pic>
      </p:grpSp>
      <p:sp>
        <p:nvSpPr>
          <p:cNvPr id="107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23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9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8"/>
            <a:ext cx="12192000" cy="68558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67741" y="2926683"/>
            <a:ext cx="358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7525" fontAlgn="base">
              <a:spcBef>
                <a:spcPct val="0"/>
              </a:spcBef>
              <a:spcAft>
                <a:spcPts val="529"/>
              </a:spcAft>
              <a:defRPr/>
            </a:pPr>
            <a:r>
              <a:rPr lang="en-US" altLang="ko-KR" sz="3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I. </a:t>
            </a:r>
            <a:r>
              <a:rPr lang="ko-KR" altLang="en-US" sz="3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추진 배경 </a:t>
            </a:r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102" name="원호 101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102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16" name="원호 115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1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1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원호 107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111" name="원호 110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113" name="원호 112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11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11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65" b="82900" l="9244" r="91765">
                        <a14:foregroundMark x1="81513" y1="32714" x2="81513" y2="32714"/>
                        <a14:foregroundMark x1="81008" y1="22305" x2="81008" y2="22305"/>
                        <a14:foregroundMark x1="87563" y1="19331" x2="87563" y2="19331"/>
                        <a14:foregroundMark x1="89580" y1="25651" x2="89580" y2="25651"/>
                        <a14:foregroundMark x1="90420" y1="36803" x2="90420" y2="36803"/>
                        <a14:foregroundMark x1="88739" y1="44610" x2="88739" y2="44610"/>
                        <a14:foregroundMark x1="76807" y1="35316" x2="76807" y2="35316"/>
                        <a14:foregroundMark x1="76471" y1="31227" x2="76471" y2="31227"/>
                        <a14:foregroundMark x1="82689" y1="46468" x2="82689" y2="46468"/>
                        <a14:foregroundMark x1="88739" y1="33457" x2="88739" y2="33457"/>
                        <a14:foregroundMark x1="84538" y1="22677" x2="84202" y2="21933"/>
                        <a14:foregroundMark x1="77479" y1="31970" x2="77479" y2="31970"/>
                        <a14:foregroundMark x1="68571" y1="20446" x2="68571" y2="20446"/>
                        <a14:foregroundMark x1="68571" y1="15985" x2="68571" y2="15985"/>
                        <a14:foregroundMark x1="69412" y1="55762" x2="69412" y2="55762"/>
                        <a14:foregroundMark x1="63529" y1="83271" x2="63529" y2="83271"/>
                        <a14:foregroundMark x1="74622" y1="81784" x2="74622" y2="81784"/>
                        <a14:foregroundMark x1="81513" y1="56506" x2="81513" y2="56506"/>
                        <a14:foregroundMark x1="58992" y1="55762" x2="58992" y2="55762"/>
                        <a14:foregroundMark x1="59160" y1="67286" x2="59160" y2="67286"/>
                        <a14:foregroundMark x1="53277" y1="64684" x2="53277" y2="64684"/>
                        <a14:foregroundMark x1="50924" y1="63941" x2="50924" y2="63941"/>
                        <a14:foregroundMark x1="88571" y1="63941" x2="88571" y2="63941"/>
                        <a14:foregroundMark x1="71092" y1="64684" x2="71092" y2="64684"/>
                        <a14:foregroundMark x1="45378" y1="68773" x2="45378" y2="68773"/>
                        <a14:foregroundMark x1="40840" y1="63569" x2="40840" y2="63569"/>
                        <a14:foregroundMark x1="38487" y1="73978" x2="38487" y2="73978"/>
                        <a14:foregroundMark x1="41513" y1="73978" x2="41513" y2="73978"/>
                        <a14:foregroundMark x1="45042" y1="80669" x2="45042" y2="80669"/>
                        <a14:foregroundMark x1="66050" y1="71375" x2="66050" y2="71375"/>
                        <a14:foregroundMark x1="37311" y1="72491" x2="37311" y2="72491"/>
                        <a14:foregroundMark x1="31597" y1="63569" x2="31597" y2="63569"/>
                        <a14:foregroundMark x1="28739" y1="63569" x2="28739" y2="63569"/>
                        <a14:foregroundMark x1="30588" y1="77695" x2="30588" y2="77695"/>
                        <a14:foregroundMark x1="34622" y1="81784" x2="34622" y2="81784"/>
                        <a14:foregroundMark x1="21345" y1="64312" x2="21345" y2="64312"/>
                        <a14:foregroundMark x1="10588" y1="63941" x2="10588" y2="63941"/>
                        <a14:foregroundMark x1="9916" y1="55762" x2="9916" y2="55762"/>
                        <a14:foregroundMark x1="87731" y1="26394" x2="87731" y2="26394"/>
                        <a14:foregroundMark x1="87395" y1="23792" x2="87395" y2="23792"/>
                        <a14:foregroundMark x1="80672" y1="27509" x2="80672" y2="27509"/>
                        <a14:foregroundMark x1="81008" y1="17100" x2="81008" y2="17100"/>
                        <a14:foregroundMark x1="77143" y1="22305" x2="77143" y2="22305"/>
                        <a14:foregroundMark x1="82689" y1="18587" x2="82689" y2="18587"/>
                        <a14:foregroundMark x1="87899" y1="18216" x2="87899" y2="18216"/>
                        <a14:foregroundMark x1="83025" y1="11896" x2="83025" y2="11896"/>
                        <a14:foregroundMark x1="82353" y1="20818" x2="82353" y2="20818"/>
                        <a14:foregroundMark x1="72941" y1="71747" x2="72941" y2="71747"/>
                        <a14:foregroundMark x1="88739" y1="60223" x2="88739" y2="60223"/>
                        <a14:foregroundMark x1="86891" y1="73234" x2="86891" y2="73234"/>
                        <a14:foregroundMark x1="80000" y1="76580" x2="80000" y2="76580"/>
                        <a14:foregroundMark x1="32941" y1="63569" x2="32941" y2="63569"/>
                        <a14:foregroundMark x1="30924" y1="80297" x2="30924" y2="80297"/>
                        <a14:foregroundMark x1="22857" y1="65428" x2="22857" y2="65428"/>
                      </a14:backgroundRemoval>
                    </a14:imgEffect>
                  </a14:imgLayer>
                </a14:imgProps>
              </a:ext>
            </a:extLst>
          </a:blip>
          <a:srcRect t="6631" r="6047" b="9776"/>
          <a:stretch/>
        </p:blipFill>
        <p:spPr>
          <a:xfrm>
            <a:off x="10279272" y="328616"/>
            <a:ext cx="1518518" cy="58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8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오른쪽 화살표 42"/>
          <p:cNvSpPr/>
          <p:nvPr/>
        </p:nvSpPr>
        <p:spPr>
          <a:xfrm>
            <a:off x="1120302" y="5459992"/>
            <a:ext cx="9951397" cy="467991"/>
          </a:xfrm>
          <a:prstGeom prst="rightArrow">
            <a:avLst>
              <a:gd name="adj1" fmla="val 50000"/>
              <a:gd name="adj2" fmla="val 14879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64788" y="1580687"/>
            <a:ext cx="9262424" cy="3696627"/>
            <a:chOff x="1464788" y="1582423"/>
            <a:chExt cx="9262424" cy="3696627"/>
          </a:xfrm>
        </p:grpSpPr>
        <p:grpSp>
          <p:nvGrpSpPr>
            <p:cNvPr id="23" name="그룹 22"/>
            <p:cNvGrpSpPr/>
            <p:nvPr/>
          </p:nvGrpSpPr>
          <p:grpSpPr>
            <a:xfrm>
              <a:off x="1464788" y="4408998"/>
              <a:ext cx="2372940" cy="870052"/>
              <a:chOff x="325889" y="2570888"/>
              <a:chExt cx="5609688" cy="1971500"/>
            </a:xfrm>
            <a:solidFill>
              <a:srgbClr val="D57C4C"/>
            </a:solidFill>
          </p:grpSpPr>
          <p:sp>
            <p:nvSpPr>
              <p:cNvPr id="24" name="평행 사변형 23"/>
              <p:cNvSpPr/>
              <p:nvPr/>
            </p:nvSpPr>
            <p:spPr>
              <a:xfrm flipH="1">
                <a:off x="325889" y="2581176"/>
                <a:ext cx="5609686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E1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357912" y="3531618"/>
                <a:ext cx="4577665" cy="1010770"/>
              </a:xfrm>
              <a:prstGeom prst="rect">
                <a:avLst/>
              </a:prstGeom>
              <a:solidFill>
                <a:srgbClr val="B9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1~7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" name="평행 사변형 25"/>
              <p:cNvSpPr/>
              <p:nvPr/>
            </p:nvSpPr>
            <p:spPr>
              <a:xfrm rot="16200000" flipH="1" flipV="1">
                <a:off x="-137684" y="3034463"/>
                <a:ext cx="1959097" cy="1031947"/>
              </a:xfrm>
              <a:prstGeom prst="parallelogram">
                <a:avLst>
                  <a:gd name="adj" fmla="val 96999"/>
                </a:avLst>
              </a:prstGeom>
              <a:solidFill>
                <a:srgbClr val="69B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3401266" y="3974923"/>
              <a:ext cx="2091278" cy="865511"/>
              <a:chOff x="1331494" y="2581176"/>
              <a:chExt cx="4943831" cy="1961212"/>
            </a:xfrm>
            <a:solidFill>
              <a:srgbClr val="D57C4C"/>
            </a:solidFill>
          </p:grpSpPr>
          <p:sp>
            <p:nvSpPr>
              <p:cNvPr id="28" name="평행 사변형 27"/>
              <p:cNvSpPr/>
              <p:nvPr/>
            </p:nvSpPr>
            <p:spPr>
              <a:xfrm flipH="1">
                <a:off x="1331494" y="2581176"/>
                <a:ext cx="4943831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B9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363440" y="3531619"/>
                <a:ext cx="3911885" cy="1010769"/>
              </a:xfrm>
              <a:prstGeom prst="rect">
                <a:avLst/>
              </a:prstGeom>
              <a:solidFill>
                <a:srgbClr val="69B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8~14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0" name="평행 사변형 29"/>
              <p:cNvSpPr/>
              <p:nvPr/>
            </p:nvSpPr>
            <p:spPr>
              <a:xfrm rot="16200000" flipH="1" flipV="1">
                <a:off x="867918" y="3044753"/>
                <a:ext cx="1959099" cy="1031948"/>
              </a:xfrm>
              <a:prstGeom prst="parallelogram">
                <a:avLst>
                  <a:gd name="adj" fmla="val 96999"/>
                </a:avLst>
              </a:prstGeom>
              <a:solidFill>
                <a:srgbClr val="33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058321" y="3530916"/>
              <a:ext cx="2092526" cy="865511"/>
              <a:chOff x="1331485" y="2581176"/>
              <a:chExt cx="4946781" cy="1961212"/>
            </a:xfrm>
            <a:solidFill>
              <a:srgbClr val="D57C4C"/>
            </a:solidFill>
          </p:grpSpPr>
          <p:sp>
            <p:nvSpPr>
              <p:cNvPr id="32" name="평행 사변형 31"/>
              <p:cNvSpPr/>
              <p:nvPr/>
            </p:nvSpPr>
            <p:spPr>
              <a:xfrm flipH="1">
                <a:off x="1331485" y="2581176"/>
                <a:ext cx="4944689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81C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363442" y="3531619"/>
                <a:ext cx="3914824" cy="1010769"/>
              </a:xfrm>
              <a:prstGeom prst="rect">
                <a:avLst/>
              </a:prstGeom>
              <a:solidFill>
                <a:srgbClr val="33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15~17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4" name="평행 사변형 33"/>
              <p:cNvSpPr/>
              <p:nvPr/>
            </p:nvSpPr>
            <p:spPr>
              <a:xfrm rot="16200000" flipH="1" flipV="1">
                <a:off x="867917" y="3044753"/>
                <a:ext cx="1959099" cy="1031947"/>
              </a:xfrm>
              <a:prstGeom prst="parallelogram">
                <a:avLst>
                  <a:gd name="adj" fmla="val 96999"/>
                </a:avLst>
              </a:prstGeom>
              <a:solidFill>
                <a:srgbClr val="0075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6710540" y="3090941"/>
              <a:ext cx="2092525" cy="865511"/>
              <a:chOff x="1331487" y="2581176"/>
              <a:chExt cx="4946779" cy="1961212"/>
            </a:xfrm>
            <a:solidFill>
              <a:srgbClr val="D57C4C"/>
            </a:solidFill>
          </p:grpSpPr>
          <p:sp>
            <p:nvSpPr>
              <p:cNvPr id="45" name="평행 사변형 44"/>
              <p:cNvSpPr/>
              <p:nvPr/>
            </p:nvSpPr>
            <p:spPr>
              <a:xfrm flipH="1">
                <a:off x="1331487" y="2581176"/>
                <a:ext cx="4946777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33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2363442" y="3531619"/>
                <a:ext cx="3914824" cy="1010769"/>
              </a:xfrm>
              <a:prstGeom prst="rect">
                <a:avLst/>
              </a:prstGeom>
              <a:solidFill>
                <a:srgbClr val="006F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18~25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7" name="평행 사변형 46"/>
              <p:cNvSpPr/>
              <p:nvPr/>
            </p:nvSpPr>
            <p:spPr>
              <a:xfrm rot="16200000" flipH="1" flipV="1">
                <a:off x="867917" y="3044753"/>
                <a:ext cx="1959099" cy="1031947"/>
              </a:xfrm>
              <a:prstGeom prst="parallelogram">
                <a:avLst>
                  <a:gd name="adj" fmla="val 96999"/>
                </a:avLst>
              </a:prstGeom>
              <a:solidFill>
                <a:srgbClr val="0058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8354272" y="2653474"/>
              <a:ext cx="2372940" cy="870052"/>
              <a:chOff x="325889" y="2570888"/>
              <a:chExt cx="5609688" cy="1971500"/>
            </a:xfrm>
            <a:solidFill>
              <a:srgbClr val="D57C4C"/>
            </a:solidFill>
          </p:grpSpPr>
          <p:sp>
            <p:nvSpPr>
              <p:cNvPr id="40" name="평행 사변형 39"/>
              <p:cNvSpPr/>
              <p:nvPr/>
            </p:nvSpPr>
            <p:spPr>
              <a:xfrm flipH="1">
                <a:off x="325889" y="2581176"/>
                <a:ext cx="5609686" cy="952555"/>
              </a:xfrm>
              <a:prstGeom prst="parallelogram">
                <a:avLst>
                  <a:gd name="adj" fmla="val 102800"/>
                </a:avLst>
              </a:prstGeom>
              <a:solidFill>
                <a:srgbClr val="006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357912" y="3531618"/>
                <a:ext cx="4577665" cy="1010770"/>
              </a:xfrm>
              <a:prstGeom prst="rect">
                <a:avLst/>
              </a:prstGeom>
              <a:solidFill>
                <a:srgbClr val="004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26</a:t>
                </a:r>
                <a:r>
                  <a:rPr lang="ko-KR" altLang="en-US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주차</a:t>
                </a:r>
                <a:r>
                  <a:rPr lang="en-US" altLang="ko-KR" dirty="0" smtClean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~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2" name="평행 사변형 41"/>
              <p:cNvSpPr/>
              <p:nvPr/>
            </p:nvSpPr>
            <p:spPr>
              <a:xfrm rot="16200000" flipH="1" flipV="1">
                <a:off x="-137684" y="3034463"/>
                <a:ext cx="1959097" cy="1031947"/>
              </a:xfrm>
              <a:prstGeom prst="parallelogram">
                <a:avLst>
                  <a:gd name="adj" fmla="val 96999"/>
                </a:avLst>
              </a:prstGeom>
              <a:solidFill>
                <a:srgbClr val="003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673660" y="3414217"/>
              <a:ext cx="1673818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Direction1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사용자 맞춤형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추천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AI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651157" y="3334777"/>
              <a:ext cx="72000" cy="1191735"/>
              <a:chOff x="2093349" y="3334777"/>
              <a:chExt cx="72000" cy="1191735"/>
            </a:xfrm>
          </p:grpSpPr>
          <p:cxnSp>
            <p:nvCxnSpPr>
              <p:cNvPr id="54" name="직선 연결선 53"/>
              <p:cNvCxnSpPr/>
              <p:nvPr/>
            </p:nvCxnSpPr>
            <p:spPr>
              <a:xfrm>
                <a:off x="2129349" y="3389775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타원 1"/>
              <p:cNvSpPr/>
              <p:nvPr/>
            </p:nvSpPr>
            <p:spPr>
              <a:xfrm>
                <a:off x="2093349" y="445451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2093349" y="333477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3627895" y="2963741"/>
              <a:ext cx="1429542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 2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위험 요소 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AR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진단 서비스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587632" y="2893846"/>
              <a:ext cx="72000" cy="1191735"/>
              <a:chOff x="4029824" y="2893846"/>
              <a:chExt cx="76227" cy="1191735"/>
            </a:xfrm>
          </p:grpSpPr>
          <p:cxnSp>
            <p:nvCxnSpPr>
              <p:cNvPr id="50" name="직선 연결선 49"/>
              <p:cNvCxnSpPr/>
              <p:nvPr/>
            </p:nvCxnSpPr>
            <p:spPr>
              <a:xfrm>
                <a:off x="4067938" y="2948844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타원 50"/>
              <p:cNvSpPr/>
              <p:nvPr/>
            </p:nvSpPr>
            <p:spPr>
              <a:xfrm>
                <a:off x="4029824" y="4013581"/>
                <a:ext cx="76227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4029824" y="2893846"/>
                <a:ext cx="76227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5271852" y="2531640"/>
              <a:ext cx="1430202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 3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주택 개조 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지원사업 연계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5233511" y="2461170"/>
              <a:ext cx="76229" cy="1191735"/>
              <a:chOff x="2093349" y="3334777"/>
              <a:chExt cx="72000" cy="1191735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2129349" y="3389775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타원 57"/>
              <p:cNvSpPr/>
              <p:nvPr/>
            </p:nvSpPr>
            <p:spPr>
              <a:xfrm>
                <a:off x="2093349" y="445451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2093349" y="3334777"/>
                <a:ext cx="68006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6924100" y="2095026"/>
              <a:ext cx="1430141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 4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타겟층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확대 및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추천 기구 다양화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6885730" y="2016947"/>
              <a:ext cx="72000" cy="1191735"/>
              <a:chOff x="2093349" y="3334777"/>
              <a:chExt cx="72000" cy="1191735"/>
            </a:xfrm>
          </p:grpSpPr>
          <p:cxnSp>
            <p:nvCxnSpPr>
              <p:cNvPr id="62" name="직선 연결선 61"/>
              <p:cNvCxnSpPr/>
              <p:nvPr/>
            </p:nvCxnSpPr>
            <p:spPr>
              <a:xfrm>
                <a:off x="2129349" y="3389775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타원 62"/>
              <p:cNvSpPr/>
              <p:nvPr/>
            </p:nvSpPr>
            <p:spPr>
              <a:xfrm>
                <a:off x="2093349" y="445451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093349" y="333477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8610965" y="1654423"/>
              <a:ext cx="1673818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Direction 5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출시 및 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유지 보수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8557448" y="1582423"/>
              <a:ext cx="72000" cy="1191735"/>
              <a:chOff x="2093349" y="3334777"/>
              <a:chExt cx="72000" cy="1191735"/>
            </a:xfrm>
          </p:grpSpPr>
          <p:cxnSp>
            <p:nvCxnSpPr>
              <p:cNvPr id="67" name="직선 연결선 66"/>
              <p:cNvCxnSpPr/>
              <p:nvPr/>
            </p:nvCxnSpPr>
            <p:spPr>
              <a:xfrm>
                <a:off x="2129349" y="3389775"/>
                <a:ext cx="0" cy="108000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타원 67"/>
              <p:cNvSpPr/>
              <p:nvPr/>
            </p:nvSpPr>
            <p:spPr>
              <a:xfrm>
                <a:off x="2093349" y="445451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2093349" y="333477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sp>
        <p:nvSpPr>
          <p:cNvPr id="71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 및 향후 계획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2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05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071332" y="1164550"/>
            <a:ext cx="9994782" cy="4295442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8354272" y="2652316"/>
            <a:ext cx="2372940" cy="870052"/>
            <a:chOff x="325889" y="2570888"/>
            <a:chExt cx="5609688" cy="1971500"/>
          </a:xfrm>
          <a:solidFill>
            <a:srgbClr val="D57C4C"/>
          </a:solidFill>
        </p:grpSpPr>
        <p:sp>
          <p:nvSpPr>
            <p:cNvPr id="103" name="평행 사변형 102"/>
            <p:cNvSpPr/>
            <p:nvPr/>
          </p:nvSpPr>
          <p:spPr>
            <a:xfrm flipH="1">
              <a:off x="325889" y="2581176"/>
              <a:ext cx="5609686" cy="952555"/>
            </a:xfrm>
            <a:prstGeom prst="parallelogram">
              <a:avLst>
                <a:gd name="adj" fmla="val 102800"/>
              </a:avLst>
            </a:prstGeom>
            <a:solidFill>
              <a:srgbClr val="006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1357912" y="3531618"/>
              <a:ext cx="4577665" cy="1010770"/>
            </a:xfrm>
            <a:prstGeom prst="rect">
              <a:avLst/>
            </a:prstGeom>
            <a:solidFill>
              <a:srgbClr val="004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26</a:t>
              </a:r>
              <a:r>
                <a:rPr lang="ko-KR" altLang="en-US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주차</a:t>
              </a:r>
              <a:r>
                <a:rPr lang="en-US" altLang="ko-KR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~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5" name="평행 사변형 104"/>
            <p:cNvSpPr/>
            <p:nvPr/>
          </p:nvSpPr>
          <p:spPr>
            <a:xfrm rot="16200000" flipH="1" flipV="1">
              <a:off x="-137684" y="3034463"/>
              <a:ext cx="1959097" cy="1031947"/>
            </a:xfrm>
            <a:prstGeom prst="parallelogram">
              <a:avLst>
                <a:gd name="adj" fmla="val 96999"/>
              </a:avLst>
            </a:prstGeom>
            <a:solidFill>
              <a:srgbClr val="003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8610965" y="1653265"/>
            <a:ext cx="167381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Direction 5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출시 및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유지 보수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8557448" y="1581265"/>
            <a:ext cx="72000" cy="1191735"/>
            <a:chOff x="2093349" y="3334777"/>
            <a:chExt cx="72000" cy="1191735"/>
          </a:xfrm>
        </p:grpSpPr>
        <p:cxnSp>
          <p:nvCxnSpPr>
            <p:cNvPr id="108" name="직선 연결선 107"/>
            <p:cNvCxnSpPr/>
            <p:nvPr/>
          </p:nvCxnSpPr>
          <p:spPr>
            <a:xfrm>
              <a:off x="2129349" y="3389775"/>
              <a:ext cx="0" cy="10800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타원 108"/>
            <p:cNvSpPr/>
            <p:nvPr/>
          </p:nvSpPr>
          <p:spPr>
            <a:xfrm>
              <a:off x="2093349" y="4454512"/>
              <a:ext cx="72000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0" name="타원 109"/>
            <p:cNvSpPr/>
            <p:nvPr/>
          </p:nvSpPr>
          <p:spPr>
            <a:xfrm>
              <a:off x="2093349" y="3334777"/>
              <a:ext cx="72000" cy="72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1" name="그림 1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434" y="1974775"/>
            <a:ext cx="601754" cy="905865"/>
          </a:xfrm>
          <a:prstGeom prst="rect">
            <a:avLst/>
          </a:prstGeom>
        </p:spPr>
      </p:pic>
      <p:sp>
        <p:nvSpPr>
          <p:cNvPr id="94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23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39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24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2690" y="1105231"/>
            <a:ext cx="3470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</a:t>
            </a:r>
            <a:endParaRPr lang="ko-KR" alt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050310A-A243-54E5-D682-D46F38F7A668}"/>
              </a:ext>
            </a:extLst>
          </p:cNvPr>
          <p:cNvCxnSpPr>
            <a:cxnSpLocks/>
          </p:cNvCxnSpPr>
          <p:nvPr/>
        </p:nvCxnSpPr>
        <p:spPr>
          <a:xfrm>
            <a:off x="4153443" y="1518327"/>
            <a:ext cx="0" cy="45440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D48BCBC-CFBF-4CEC-107B-DDC029C3FF5E}"/>
              </a:ext>
            </a:extLst>
          </p:cNvPr>
          <p:cNvSpPr txBox="1"/>
          <p:nvPr/>
        </p:nvSpPr>
        <p:spPr>
          <a:xfrm>
            <a:off x="4399929" y="768330"/>
            <a:ext cx="7295581" cy="6268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kern="0" baseline="30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고령자 안전사고 소비자 안전 주의보 보도자료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(2022, 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한국소비자원</a:t>
            </a:r>
            <a:r>
              <a:rPr kumimoji="1" lang="en-US" altLang="ko-KR" sz="14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</a:t>
            </a:r>
          </a:p>
          <a:p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3"/>
              </a:rPr>
              <a:t>https://</a:t>
            </a:r>
            <a:r>
              <a:rPr kumimoji="1" lang="en-US" altLang="ko-KR" sz="14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3"/>
              </a:rPr>
              <a:t>www.kca.go.kr/home/sub.do?menukey=4006&amp;mode=view&amp;no=1003370972</a:t>
            </a:r>
            <a:endParaRPr kumimoji="1" lang="en-US" altLang="ko-KR" sz="1400" kern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kumimoji="1" lang="en-US" altLang="ko-KR" sz="14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kumimoji="1" lang="en-US" altLang="ko-KR" sz="1400" kern="0" baseline="30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kumimoji="1" lang="en-US" altLang="ko-KR" sz="1400" kern="0" baseline="300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ko-KR" altLang="en-US" sz="1400" kern="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김길원</a:t>
            </a:r>
            <a:r>
              <a:rPr kumimoji="1" lang="ko-KR" altLang="en-US" sz="14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기자</a:t>
            </a:r>
            <a:r>
              <a:rPr kumimoji="1" lang="en-US" altLang="ko-KR" sz="14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,“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낙상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노인 건강에 치명타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사망위험 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 높여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“,</a:t>
            </a:r>
            <a:r>
              <a:rPr kumimoji="1" lang="ko-KR" altLang="en-US" sz="14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연합뉴스 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kumimoji="1" lang="en-US" altLang="ko-KR" sz="14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2023.12.30,</a:t>
            </a:r>
            <a:endParaRPr kumimoji="1" lang="ko-KR" altLang="en-US" sz="14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4"/>
              </a:rPr>
              <a:t>https://</a:t>
            </a:r>
            <a:r>
              <a:rPr kumimoji="1" lang="en-US" altLang="ko-KR" sz="14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4"/>
              </a:rPr>
              <a:t>www.yna.co.kr/view/AKR20231227082500530</a:t>
            </a:r>
            <a:endParaRPr kumimoji="1" lang="en-US" altLang="ko-KR" sz="1400" kern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kumimoji="1" lang="en-US" altLang="ko-KR" sz="1400" kern="0" baseline="300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kumimoji="1" lang="en-US" altLang="ko-KR" sz="1400" kern="0" baseline="30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kumimoji="1" lang="en-US" altLang="ko-KR" sz="1400" kern="0" baseline="300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kumimoji="1" lang="en-US" altLang="ko-KR" sz="14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ko-KR" altLang="en-US" sz="14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박선재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기자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,”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보라매병원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낙상 예방활동 눈길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 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전년대비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37% 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감소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“,</a:t>
            </a:r>
            <a:r>
              <a:rPr kumimoji="1" lang="ko-KR" altLang="en-US" sz="14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메디컬옵저버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,2024.09.04 </a:t>
            </a:r>
            <a:r>
              <a:rPr kumimoji="1" lang="en-US" altLang="ko-KR" sz="14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endParaRPr kumimoji="1" lang="en-US" altLang="ko-KR" sz="14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5"/>
              </a:rPr>
              <a:t>https://</a:t>
            </a:r>
            <a:r>
              <a:rPr kumimoji="1" lang="en-US" altLang="ko-KR" sz="14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5"/>
              </a:rPr>
              <a:t>www.monews.co.kr/news/articleView.html?idxno=334522</a:t>
            </a:r>
            <a:r>
              <a:rPr kumimoji="1" lang="en-US" altLang="ko-KR" sz="14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endParaRPr kumimoji="1" lang="en-US" altLang="ko-KR" sz="14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kumimoji="1" lang="en-US" altLang="ko-KR" sz="1400" kern="0" baseline="30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kumimoji="1" lang="en-US" altLang="ko-KR" sz="1400" kern="0" baseline="300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국민건강보험공단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한국보건사회연구원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'2021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한국의료패널 </a:t>
            </a:r>
            <a:r>
              <a:rPr kumimoji="1" lang="ko-KR" altLang="en-US" sz="14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기초분석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보고서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(Ⅱ)' 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참조</a:t>
            </a:r>
          </a:p>
          <a:p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6"/>
              </a:rPr>
              <a:t>https://www.kihasa.re.kr/publish/report/view?seq=60654</a:t>
            </a:r>
            <a:endParaRPr kumimoji="1" lang="en-US" altLang="ko-KR" sz="14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kumimoji="1" lang="ko-KR" altLang="en-US" sz="14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kumimoji="1" lang="en-US" altLang="ko-KR" sz="1400" kern="0" baseline="30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kumimoji="1" lang="en-US" altLang="ko-KR" sz="1400" kern="0" baseline="300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6) 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 소비자원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CISS- 2022 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고령자 안전사고 소비자 </a:t>
            </a:r>
            <a:r>
              <a:rPr kumimoji="1" lang="ko-KR" altLang="en-US" sz="14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안전주의보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보도자료 참조</a:t>
            </a:r>
          </a:p>
          <a:p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3"/>
              </a:rPr>
              <a:t>https://</a:t>
            </a:r>
            <a:r>
              <a:rPr kumimoji="1" lang="en-US" altLang="ko-KR" sz="14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3"/>
              </a:rPr>
              <a:t>www.kca.go.kr/home/sub.do?menukey=4006&amp;mode=view&amp;no=1003370972</a:t>
            </a:r>
            <a:endParaRPr kumimoji="1" lang="en-US" altLang="ko-KR" sz="14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kumimoji="1" lang="en-US" altLang="ko-KR" sz="14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kumimoji="1" lang="en-US" altLang="ko-KR" sz="1400" kern="0" baseline="30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r>
              <a:rPr kumimoji="1" lang="en-US" altLang="ko-KR" sz="1400" kern="0" baseline="300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kumimoji="1" lang="en-US" altLang="ko-KR" sz="14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한국무역협회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주요국의 </a:t>
            </a:r>
            <a:r>
              <a:rPr kumimoji="1" lang="ko-KR" altLang="en-US" sz="14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실버시장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현황과 우리 기업에의 시사점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7"/>
              </a:rPr>
              <a:t>https://</a:t>
            </a:r>
            <a:r>
              <a:rPr kumimoji="1" lang="en-US" altLang="ko-KR" sz="14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7"/>
              </a:rPr>
              <a:t>www.kita.net/researchTrade/report/tradeBrief/tradeBriefDetail.do?no=2316&amp;utm_source=chatgpt.com</a:t>
            </a:r>
            <a:endParaRPr kumimoji="1" lang="en-US" altLang="ko-KR" sz="1400" kern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kumimoji="1" lang="en-US" altLang="ko-KR" sz="1400" kern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kumimoji="1" lang="en-US" altLang="ko-KR" sz="1400" kern="0" baseline="30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8)</a:t>
            </a:r>
            <a:r>
              <a:rPr kumimoji="1" lang="ko-KR" altLang="en-US" sz="14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이근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기자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,” 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경기도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‘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어르신 안전 </a:t>
            </a:r>
            <a:r>
              <a:rPr kumimoji="1" lang="ko-KR" altLang="en-US" sz="14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하우징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대상 확대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가구당 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 원 지원”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kumimoji="1" lang="ko-KR" altLang="en-US" sz="14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경기신문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kumimoji="1" lang="en-US" altLang="ko-KR" sz="14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2024.08.11,</a:t>
            </a:r>
          </a:p>
          <a:p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8"/>
              </a:rPr>
              <a:t>https://</a:t>
            </a:r>
            <a:r>
              <a:rPr kumimoji="1" lang="en-US" altLang="ko-KR" sz="14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8"/>
              </a:rPr>
              <a:t>www.kgnews.co.kr/news/article.html?no=805146</a:t>
            </a:r>
            <a:endParaRPr kumimoji="1" lang="en-US" altLang="ko-KR" sz="1400" kern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kumimoji="1" lang="en-US" altLang="ko-KR" sz="14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kumimoji="1" lang="en-US" altLang="ko-KR" sz="1400" kern="0" baseline="30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9)</a:t>
            </a:r>
            <a:r>
              <a:rPr kumimoji="1" lang="ko-KR" altLang="en-US" sz="14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조홍기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기자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,“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논산시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‘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고령자 주택 </a:t>
            </a:r>
            <a:r>
              <a:rPr kumimoji="1" lang="ko-KR" altLang="en-US" sz="14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주거환경개선사업’신청접수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kumimoji="1" lang="ko-KR" altLang="en-US" sz="14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충청뉴스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kumimoji="1" lang="en-US" altLang="ko-KR" sz="14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2021.02.23,</a:t>
            </a:r>
          </a:p>
          <a:p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9"/>
              </a:rPr>
              <a:t>https://</a:t>
            </a:r>
            <a:r>
              <a:rPr kumimoji="1" lang="en-US" altLang="ko-KR" sz="14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9"/>
              </a:rPr>
              <a:t>www.ccnnews.co.kr/news/articleView.html?idxno=209797</a:t>
            </a:r>
            <a:endParaRPr kumimoji="1" lang="en-US" altLang="ko-KR" sz="1400" kern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kumimoji="1" lang="en-US" altLang="ko-KR" sz="14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kumimoji="1" lang="en-US" altLang="ko-KR" sz="1400" kern="0" baseline="30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10)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조정호 기자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,“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부산시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취약 노인 맞춤형 주택 개조 사업 </a:t>
            </a:r>
            <a:r>
              <a:rPr kumimoji="1" lang="ko-KR" altLang="en-US" sz="14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추친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kumimoji="1" lang="ko-KR" altLang="en-US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연합뉴스 </a:t>
            </a:r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kumimoji="1" lang="en-US" altLang="ko-KR" sz="14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2024.05.02,</a:t>
            </a:r>
          </a:p>
          <a:p>
            <a:r>
              <a:rPr kumimoji="1" lang="en-US" altLang="ko-KR" sz="14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10"/>
              </a:rPr>
              <a:t>https://</a:t>
            </a:r>
            <a:r>
              <a:rPr kumimoji="1" lang="en-US" altLang="ko-KR" sz="14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10"/>
              </a:rPr>
              <a:t>www.yna.co.kr/view/AKR20240502026200051</a:t>
            </a:r>
            <a:endParaRPr kumimoji="1" lang="en-US" altLang="ko-KR" sz="1400" kern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kumimoji="1" lang="en-US" altLang="ko-KR" sz="1400" kern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44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25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76471" y="2940196"/>
            <a:ext cx="353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Thank you</a:t>
            </a:r>
            <a:endParaRPr lang="ko-KR" alt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75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26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19321" y="2921146"/>
            <a:ext cx="353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Q&amp;A</a:t>
            </a:r>
            <a:endParaRPr lang="ko-KR" alt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05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27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2475751182"/>
              </p:ext>
            </p:extLst>
          </p:nvPr>
        </p:nvGraphicFramePr>
        <p:xfrm>
          <a:off x="3523847" y="1490226"/>
          <a:ext cx="5693517" cy="4604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-346985" y="267031"/>
            <a:ext cx="3470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부록</a:t>
            </a:r>
            <a:endParaRPr lang="ko-KR" alt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57421" y="845282"/>
            <a:ext cx="3728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연령별 낙상 사고 발생 현황</a:t>
            </a:r>
            <a:endParaRPr lang="en-US" altLang="ko-KR" sz="2200" dirty="0">
              <a:solidFill>
                <a:srgbClr val="127CE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48BCBC-CFBF-4CEC-107B-DDC029C3FF5E}"/>
              </a:ext>
            </a:extLst>
          </p:cNvPr>
          <p:cNvSpPr txBox="1"/>
          <p:nvPr/>
        </p:nvSpPr>
        <p:spPr>
          <a:xfrm>
            <a:off x="6777370" y="6110991"/>
            <a:ext cx="5131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kern="0" baseline="300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kumimoji="1" lang="ko-KR" altLang="en-US" sz="12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고령자 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안전사고 소비자 안전 주의보 보도자료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(2022, </a:t>
            </a:r>
            <a:r>
              <a:rPr kumimoji="1" lang="ko-KR" altLang="en-US" sz="12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한국소비자원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kumimoji="1" lang="ko-KR" altLang="en-US" sz="12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70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28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46985" y="267031"/>
            <a:ext cx="3470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부록</a:t>
            </a:r>
            <a:endParaRPr lang="ko-KR" alt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64377" y="713307"/>
            <a:ext cx="3728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학습 결과</a:t>
            </a:r>
            <a:endParaRPr lang="en-US" altLang="ko-KR" sz="2200" dirty="0" smtClean="0">
              <a:solidFill>
                <a:srgbClr val="127CE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070" r="1704"/>
          <a:stretch/>
        </p:blipFill>
        <p:spPr>
          <a:xfrm>
            <a:off x="2829848" y="1687919"/>
            <a:ext cx="1731125" cy="2182643"/>
          </a:xfrm>
          <a:prstGeom prst="rect">
            <a:avLst/>
          </a:prstGeom>
          <a:ln>
            <a:solidFill>
              <a:srgbClr val="B4C7E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1381"/>
          <a:stretch/>
        </p:blipFill>
        <p:spPr>
          <a:xfrm>
            <a:off x="4594064" y="1690332"/>
            <a:ext cx="1817474" cy="2191123"/>
          </a:xfrm>
          <a:prstGeom prst="rect">
            <a:avLst/>
          </a:prstGeom>
          <a:ln>
            <a:solidFill>
              <a:srgbClr val="B4C7E7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547938" y="1210146"/>
            <a:ext cx="3727101" cy="2779325"/>
          </a:xfrm>
          <a:prstGeom prst="rect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161361" latinLnBrk="1">
              <a:defRPr/>
            </a:pPr>
            <a:endParaRPr lang="ko-KR" altLang="en-US" sz="2286" kern="0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909259" y="1687107"/>
            <a:ext cx="3075729" cy="2159575"/>
            <a:chOff x="8007043" y="-2098311"/>
            <a:chExt cx="3655720" cy="340162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/>
            <a:srcRect l="1093" t="1415" r="30090" b="2533"/>
            <a:stretch/>
          </p:blipFill>
          <p:spPr>
            <a:xfrm>
              <a:off x="8007043" y="-2098311"/>
              <a:ext cx="3655720" cy="34016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/>
            <a:srcRect l="68992" t="6202" r="953" b="77405"/>
            <a:stretch/>
          </p:blipFill>
          <p:spPr>
            <a:xfrm>
              <a:off x="9644162" y="298395"/>
              <a:ext cx="1596573" cy="5805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7823951" y="1113417"/>
            <a:ext cx="217731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39938" y="4160628"/>
            <a:ext cx="7530894" cy="2027670"/>
          </a:xfrm>
          <a:prstGeom prst="rect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161361" latinLnBrk="1">
              <a:defRPr/>
            </a:pPr>
            <a:endParaRPr lang="ko-KR" altLang="en-US" sz="2286" kern="0">
              <a:solidFill>
                <a:prstClr val="white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318771" y="4488764"/>
            <a:ext cx="6488478" cy="1699533"/>
            <a:chOff x="1633820" y="2174490"/>
            <a:chExt cx="7689659" cy="2261293"/>
          </a:xfrm>
        </p:grpSpPr>
        <p:grpSp>
          <p:nvGrpSpPr>
            <p:cNvPr id="19" name="그룹 18"/>
            <p:cNvGrpSpPr/>
            <p:nvPr/>
          </p:nvGrpSpPr>
          <p:grpSpPr>
            <a:xfrm>
              <a:off x="1633820" y="2174492"/>
              <a:ext cx="3732779" cy="2237882"/>
              <a:chOff x="556190" y="1316320"/>
              <a:chExt cx="5018317" cy="3092805"/>
            </a:xfrm>
          </p:grpSpPr>
          <p:sp>
            <p:nvSpPr>
              <p:cNvPr id="25" name="Google Shape;382;p11">
                <a:extLst>
                  <a:ext uri="{FF2B5EF4-FFF2-40B4-BE49-F238E27FC236}">
                    <a16:creationId xmlns:a16="http://schemas.microsoft.com/office/drawing/2014/main" id="{E91CE444-2D2D-DBC6-63B7-725E192CA4E2}"/>
                  </a:ext>
                </a:extLst>
              </p:cNvPr>
              <p:cNvSpPr/>
              <p:nvPr/>
            </p:nvSpPr>
            <p:spPr>
              <a:xfrm>
                <a:off x="1546921" y="1316761"/>
                <a:ext cx="1342528" cy="69394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5426" tIns="37703" rIns="75426" bIns="37703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b="1" spc="-50" dirty="0" smtClean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Positive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900" b="1" spc="-50" dirty="0" smtClean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(True)</a:t>
                </a:r>
                <a:endParaRPr lang="en-US" altLang="ko-KR" sz="900" b="1" spc="-50" dirty="0">
                  <a:ln>
                    <a:solidFill>
                      <a:sysClr val="windowText" lastClr="000000">
                        <a:lumMod val="50000"/>
                        <a:lumOff val="50000"/>
                        <a:alpha val="30000"/>
                      </a:sys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" name="Google Shape;382;p11">
                <a:extLst>
                  <a:ext uri="{FF2B5EF4-FFF2-40B4-BE49-F238E27FC236}">
                    <a16:creationId xmlns:a16="http://schemas.microsoft.com/office/drawing/2014/main" id="{8712EA9E-8E5B-19AC-E713-207EF564056F}"/>
                  </a:ext>
                </a:extLst>
              </p:cNvPr>
              <p:cNvSpPr/>
              <p:nvPr/>
            </p:nvSpPr>
            <p:spPr>
              <a:xfrm>
                <a:off x="2889450" y="1316761"/>
                <a:ext cx="1342992" cy="6875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5426" tIns="37703" rIns="75426" bIns="37703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b="1" spc="-50" dirty="0" smtClean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Negative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900" b="1" spc="-50" dirty="0" smtClean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(False)</a:t>
                </a:r>
                <a:endParaRPr lang="en-US" altLang="ko-KR" sz="900" b="1" spc="-50" dirty="0">
                  <a:ln>
                    <a:solidFill>
                      <a:sysClr val="windowText" lastClr="000000">
                        <a:lumMod val="50000"/>
                        <a:lumOff val="50000"/>
                        <a:alpha val="30000"/>
                      </a:sys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7" name="Google Shape;382;p11">
                <a:extLst>
                  <a:ext uri="{FF2B5EF4-FFF2-40B4-BE49-F238E27FC236}">
                    <a16:creationId xmlns:a16="http://schemas.microsoft.com/office/drawing/2014/main" id="{8277BB34-03E8-9A8A-36E1-34DD6C7647D6}"/>
                  </a:ext>
                </a:extLst>
              </p:cNvPr>
              <p:cNvSpPr/>
              <p:nvPr/>
            </p:nvSpPr>
            <p:spPr>
              <a:xfrm>
                <a:off x="556190" y="2010703"/>
                <a:ext cx="990267" cy="7995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5426" tIns="37703" rIns="75426" bIns="37703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b="1" spc="-50" dirty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Positive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900" b="1" spc="-50" dirty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(True)</a:t>
                </a:r>
              </a:p>
            </p:txBody>
          </p:sp>
          <p:sp>
            <p:nvSpPr>
              <p:cNvPr id="28" name="Google Shape;382;p11">
                <a:extLst>
                  <a:ext uri="{FF2B5EF4-FFF2-40B4-BE49-F238E27FC236}">
                    <a16:creationId xmlns:a16="http://schemas.microsoft.com/office/drawing/2014/main" id="{6F5A9336-EDCC-9975-F215-1FC770AEF7A6}"/>
                  </a:ext>
                </a:extLst>
              </p:cNvPr>
              <p:cNvSpPr/>
              <p:nvPr/>
            </p:nvSpPr>
            <p:spPr>
              <a:xfrm>
                <a:off x="556190" y="2804015"/>
                <a:ext cx="990499" cy="80586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5426" tIns="37703" rIns="75426" bIns="37703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b="1" spc="-50" dirty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Negative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900" b="1" spc="-50" dirty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(False)</a:t>
                </a:r>
              </a:p>
            </p:txBody>
          </p:sp>
          <p:sp>
            <p:nvSpPr>
              <p:cNvPr id="29" name="Google Shape;382;p11">
                <a:extLst>
                  <a:ext uri="{FF2B5EF4-FFF2-40B4-BE49-F238E27FC236}">
                    <a16:creationId xmlns:a16="http://schemas.microsoft.com/office/drawing/2014/main" id="{8712EA9E-8E5B-19AC-E713-207EF564056F}"/>
                  </a:ext>
                </a:extLst>
              </p:cNvPr>
              <p:cNvSpPr/>
              <p:nvPr/>
            </p:nvSpPr>
            <p:spPr>
              <a:xfrm>
                <a:off x="4231515" y="1316320"/>
                <a:ext cx="1342992" cy="68801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5426" tIns="37703" rIns="75426" bIns="37703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b="1" spc="-50" dirty="0" smtClean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Measures</a:t>
                </a:r>
                <a:endParaRPr lang="en-US" altLang="ko-KR" sz="900" b="1" spc="-50" dirty="0">
                  <a:ln>
                    <a:solidFill>
                      <a:sysClr val="windowText" lastClr="000000">
                        <a:lumMod val="50000"/>
                        <a:lumOff val="50000"/>
                        <a:alpha val="30000"/>
                      </a:sys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0" name="Google Shape;382;p11">
                <a:extLst>
                  <a:ext uri="{FF2B5EF4-FFF2-40B4-BE49-F238E27FC236}">
                    <a16:creationId xmlns:a16="http://schemas.microsoft.com/office/drawing/2014/main" id="{6F5A9336-EDCC-9975-F215-1FC770AEF7A6}"/>
                  </a:ext>
                </a:extLst>
              </p:cNvPr>
              <p:cNvSpPr/>
              <p:nvPr/>
            </p:nvSpPr>
            <p:spPr>
              <a:xfrm>
                <a:off x="556192" y="3611389"/>
                <a:ext cx="990268" cy="7939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5426" tIns="37703" rIns="75426" bIns="37703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spc="-50" dirty="0" smtClean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Measures</a:t>
                </a:r>
                <a:endParaRPr lang="en-US" altLang="ko-KR" sz="900" spc="-50" dirty="0">
                  <a:ln>
                    <a:solidFill>
                      <a:sysClr val="windowText" lastClr="000000">
                        <a:lumMod val="50000"/>
                        <a:lumOff val="50000"/>
                        <a:alpha val="30000"/>
                      </a:sys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1" name="Google Shape;382;p11">
                <a:extLst>
                  <a:ext uri="{FF2B5EF4-FFF2-40B4-BE49-F238E27FC236}">
                    <a16:creationId xmlns:a16="http://schemas.microsoft.com/office/drawing/2014/main" id="{D5077578-7293-62FA-7838-D558B05E9BC8}"/>
                  </a:ext>
                </a:extLst>
              </p:cNvPr>
              <p:cNvSpPr/>
              <p:nvPr/>
            </p:nvSpPr>
            <p:spPr>
              <a:xfrm>
                <a:off x="1546922" y="2004500"/>
                <a:ext cx="1342528" cy="797406"/>
              </a:xfrm>
              <a:prstGeom prst="rect">
                <a:avLst/>
              </a:prstGeom>
              <a:solidFill>
                <a:srgbClr val="08306B"/>
              </a:solidFill>
              <a:ln w="19050" cap="flat" cmpd="sng">
                <a:solidFill>
                  <a:srgbClr val="08306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5426" tIns="37703" rIns="75426" bIns="37703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00" spc="-50" dirty="0" smtClean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True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000" spc="-50" dirty="0" smtClean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Positive</a:t>
                </a:r>
                <a:endParaRPr lang="en-US" altLang="ko-KR" sz="1000" spc="-50" dirty="0">
                  <a:ln>
                    <a:solidFill>
                      <a:sysClr val="windowText" lastClr="000000">
                        <a:lumMod val="50000"/>
                        <a:lumOff val="50000"/>
                        <a:alpha val="30000"/>
                      </a:sys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2" name="Google Shape;382;p11">
                <a:extLst>
                  <a:ext uri="{FF2B5EF4-FFF2-40B4-BE49-F238E27FC236}">
                    <a16:creationId xmlns:a16="http://schemas.microsoft.com/office/drawing/2014/main" id="{D5077578-7293-62FA-7838-D558B05E9BC8}"/>
                  </a:ext>
                </a:extLst>
              </p:cNvPr>
              <p:cNvSpPr/>
              <p:nvPr/>
            </p:nvSpPr>
            <p:spPr>
              <a:xfrm>
                <a:off x="2889450" y="2004500"/>
                <a:ext cx="1342528" cy="797406"/>
              </a:xfrm>
              <a:prstGeom prst="rect">
                <a:avLst/>
              </a:prstGeom>
              <a:noFill/>
              <a:ln w="1905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5426" tIns="37703" rIns="75426" bIns="37703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b="1" spc="-50" dirty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False Positive</a:t>
                </a:r>
              </a:p>
            </p:txBody>
          </p:sp>
          <p:sp>
            <p:nvSpPr>
              <p:cNvPr id="33" name="Google Shape;382;p11">
                <a:extLst>
                  <a:ext uri="{FF2B5EF4-FFF2-40B4-BE49-F238E27FC236}">
                    <a16:creationId xmlns:a16="http://schemas.microsoft.com/office/drawing/2014/main" id="{D5077578-7293-62FA-7838-D558B05E9BC8}"/>
                  </a:ext>
                </a:extLst>
              </p:cNvPr>
              <p:cNvSpPr/>
              <p:nvPr/>
            </p:nvSpPr>
            <p:spPr>
              <a:xfrm>
                <a:off x="4231978" y="2004795"/>
                <a:ext cx="1342528" cy="797406"/>
              </a:xfrm>
              <a:prstGeom prst="rect">
                <a:avLst/>
              </a:prstGeom>
              <a:noFill/>
              <a:ln w="1905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5426" tIns="37703" rIns="75426" bIns="37703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b="1" spc="-50" dirty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Precision</a:t>
                </a:r>
                <a:endParaRPr lang="en-US" altLang="ko-KR" sz="900" b="1" spc="-50" dirty="0">
                  <a:ln>
                    <a:solidFill>
                      <a:sysClr val="windowText" lastClr="000000">
                        <a:lumMod val="50000"/>
                        <a:lumOff val="50000"/>
                        <a:alpha val="30000"/>
                      </a:sys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4" name="Google Shape;382;p11">
                <a:extLst>
                  <a:ext uri="{FF2B5EF4-FFF2-40B4-BE49-F238E27FC236}">
                    <a16:creationId xmlns:a16="http://schemas.microsoft.com/office/drawing/2014/main" id="{D5077578-7293-62FA-7838-D558B05E9BC8}"/>
                  </a:ext>
                </a:extLst>
              </p:cNvPr>
              <p:cNvSpPr/>
              <p:nvPr/>
            </p:nvSpPr>
            <p:spPr>
              <a:xfrm>
                <a:off x="1546922" y="2810367"/>
                <a:ext cx="1342528" cy="797406"/>
              </a:xfrm>
              <a:prstGeom prst="rect">
                <a:avLst/>
              </a:prstGeom>
              <a:noFill/>
              <a:ln w="1905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5426" tIns="37703" rIns="75426" bIns="37703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b="1" spc="-50" dirty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False Negative</a:t>
                </a:r>
              </a:p>
            </p:txBody>
          </p:sp>
          <p:sp>
            <p:nvSpPr>
              <p:cNvPr id="35" name="Google Shape;382;p11">
                <a:extLst>
                  <a:ext uri="{FF2B5EF4-FFF2-40B4-BE49-F238E27FC236}">
                    <a16:creationId xmlns:a16="http://schemas.microsoft.com/office/drawing/2014/main" id="{D5077578-7293-62FA-7838-D558B05E9BC8}"/>
                  </a:ext>
                </a:extLst>
              </p:cNvPr>
              <p:cNvSpPr/>
              <p:nvPr/>
            </p:nvSpPr>
            <p:spPr>
              <a:xfrm>
                <a:off x="2889450" y="2792930"/>
                <a:ext cx="1342528" cy="797406"/>
              </a:xfrm>
              <a:prstGeom prst="rect">
                <a:avLst/>
              </a:prstGeom>
              <a:solidFill>
                <a:srgbClr val="09529D"/>
              </a:solidFill>
              <a:ln w="19050" cap="flat" cmpd="sng">
                <a:solidFill>
                  <a:srgbClr val="09529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5426" tIns="37703" rIns="75426" bIns="37703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00" spc="-50" dirty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True </a:t>
                </a:r>
                <a:r>
                  <a:rPr lang="en-US" altLang="ko-KR" sz="1000" spc="-50" dirty="0" smtClean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Negative</a:t>
                </a:r>
                <a:endParaRPr lang="en-US" altLang="ko-KR" sz="1000" spc="-50" dirty="0">
                  <a:ln>
                    <a:solidFill>
                      <a:sysClr val="windowText" lastClr="000000">
                        <a:lumMod val="50000"/>
                        <a:lumOff val="50000"/>
                        <a:alpha val="30000"/>
                      </a:sys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6" name="Google Shape;382;p11">
                <a:extLst>
                  <a:ext uri="{FF2B5EF4-FFF2-40B4-BE49-F238E27FC236}">
                    <a16:creationId xmlns:a16="http://schemas.microsoft.com/office/drawing/2014/main" id="{D5077578-7293-62FA-7838-D558B05E9BC8}"/>
                  </a:ext>
                </a:extLst>
              </p:cNvPr>
              <p:cNvSpPr/>
              <p:nvPr/>
            </p:nvSpPr>
            <p:spPr>
              <a:xfrm>
                <a:off x="4231978" y="2800365"/>
                <a:ext cx="1342528" cy="811024"/>
              </a:xfrm>
              <a:prstGeom prst="rect">
                <a:avLst/>
              </a:prstGeom>
              <a:noFill/>
              <a:ln w="1905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5426" tIns="37703" rIns="75426" bIns="37703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b="1" spc="-50" dirty="0" smtClean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NPV</a:t>
                </a:r>
                <a:endParaRPr lang="en-US" altLang="ko-KR" sz="900" b="1" spc="-50" dirty="0">
                  <a:ln>
                    <a:solidFill>
                      <a:sysClr val="windowText" lastClr="000000">
                        <a:lumMod val="50000"/>
                        <a:lumOff val="50000"/>
                        <a:alpha val="30000"/>
                      </a:sys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7" name="Google Shape;382;p11">
                <a:extLst>
                  <a:ext uri="{FF2B5EF4-FFF2-40B4-BE49-F238E27FC236}">
                    <a16:creationId xmlns:a16="http://schemas.microsoft.com/office/drawing/2014/main" id="{D5077578-7293-62FA-7838-D558B05E9BC8}"/>
                  </a:ext>
                </a:extLst>
              </p:cNvPr>
              <p:cNvSpPr/>
              <p:nvPr/>
            </p:nvSpPr>
            <p:spPr>
              <a:xfrm>
                <a:off x="1546922" y="3607921"/>
                <a:ext cx="1342528" cy="797406"/>
              </a:xfrm>
              <a:prstGeom prst="rect">
                <a:avLst/>
              </a:prstGeom>
              <a:noFill/>
              <a:ln w="1905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5426" tIns="37703" rIns="75426" bIns="37703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b="1" spc="-50" dirty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Sensitivity</a:t>
                </a:r>
              </a:p>
            </p:txBody>
          </p:sp>
          <p:sp>
            <p:nvSpPr>
              <p:cNvPr id="38" name="Google Shape;382;p11">
                <a:extLst>
                  <a:ext uri="{FF2B5EF4-FFF2-40B4-BE49-F238E27FC236}">
                    <a16:creationId xmlns:a16="http://schemas.microsoft.com/office/drawing/2014/main" id="{D5077578-7293-62FA-7838-D558B05E9BC8}"/>
                  </a:ext>
                </a:extLst>
              </p:cNvPr>
              <p:cNvSpPr/>
              <p:nvPr/>
            </p:nvSpPr>
            <p:spPr>
              <a:xfrm>
                <a:off x="2889450" y="3611719"/>
                <a:ext cx="1342528" cy="797406"/>
              </a:xfrm>
              <a:prstGeom prst="rect">
                <a:avLst/>
              </a:prstGeom>
              <a:noFill/>
              <a:ln w="1905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5426" tIns="37703" rIns="75426" bIns="37703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b="1" spc="-50" dirty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Specificity</a:t>
                </a:r>
              </a:p>
            </p:txBody>
          </p:sp>
          <p:sp>
            <p:nvSpPr>
              <p:cNvPr id="39" name="Google Shape;382;p11">
                <a:extLst>
                  <a:ext uri="{FF2B5EF4-FFF2-40B4-BE49-F238E27FC236}">
                    <a16:creationId xmlns:a16="http://schemas.microsoft.com/office/drawing/2014/main" id="{D5077578-7293-62FA-7838-D558B05E9BC8}"/>
                  </a:ext>
                </a:extLst>
              </p:cNvPr>
              <p:cNvSpPr/>
              <p:nvPr/>
            </p:nvSpPr>
            <p:spPr>
              <a:xfrm>
                <a:off x="4231978" y="3611719"/>
                <a:ext cx="1342528" cy="797406"/>
              </a:xfrm>
              <a:prstGeom prst="rect">
                <a:avLst/>
              </a:prstGeom>
              <a:noFill/>
              <a:ln w="1905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5426" tIns="37703" rIns="75426" bIns="37703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900" b="1" spc="-50" dirty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Accuracy</a:t>
                </a: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590354" y="2174490"/>
              <a:ext cx="3733125" cy="2261293"/>
              <a:chOff x="6266684" y="2053524"/>
              <a:chExt cx="4058298" cy="2315585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6"/>
              <a:srcRect l="7434" r="8148"/>
              <a:stretch/>
            </p:blipFill>
            <p:spPr>
              <a:xfrm>
                <a:off x="6266684" y="2053524"/>
                <a:ext cx="4058298" cy="23155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6700372" y="2110438"/>
                <a:ext cx="665568" cy="467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spc="-50" dirty="0" smtClean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0.95</a:t>
                </a:r>
                <a:endParaRPr lang="en-US" altLang="ko-KR" b="1" spc="-50" dirty="0">
                  <a:ln>
                    <a:solidFill>
                      <a:sysClr val="windowText" lastClr="000000">
                        <a:lumMod val="50000"/>
                        <a:lumOff val="50000"/>
                        <a:alpha val="30000"/>
                      </a:sys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7772312" y="2786886"/>
                <a:ext cx="665568" cy="467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spc="-50" dirty="0" smtClean="0">
                    <a:ln>
                      <a:solidFill>
                        <a:sysClr val="windowText" lastClr="000000">
                          <a:lumMod val="50000"/>
                          <a:lumOff val="50000"/>
                          <a:alpha val="30000"/>
                        </a:sysClr>
                      </a:solidFill>
                    </a:ln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0.82</a:t>
                </a:r>
                <a:endParaRPr lang="en-US" altLang="ko-KR" b="1" spc="-50" dirty="0">
                  <a:ln>
                    <a:solidFill>
                      <a:sysClr val="windowText" lastClr="000000">
                        <a:lumMod val="50000"/>
                        <a:lumOff val="50000"/>
                        <a:alpha val="30000"/>
                      </a:sys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21" name="_x119981760" descr="EMB00000b4409c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830434" y="3196713"/>
              <a:ext cx="1296085" cy="164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2EC5110-9A6F-45DD-B9BF-02434D64F5AC}"/>
              </a:ext>
            </a:extLst>
          </p:cNvPr>
          <p:cNvSpPr txBox="1"/>
          <p:nvPr/>
        </p:nvSpPr>
        <p:spPr>
          <a:xfrm>
            <a:off x="3072091" y="1366631"/>
            <a:ext cx="1080905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28600" indent="-228600">
              <a:spcBef>
                <a:spcPts val="500"/>
              </a:spcBef>
              <a:buClr>
                <a:srgbClr val="0459A1"/>
              </a:buClr>
              <a:buSzPct val="60000"/>
              <a:buFont typeface="Wingdings" panose="05000000000000000000" pitchFamily="2" charset="2"/>
              <a:buChar char="l"/>
              <a:defRPr kumimoji="1" sz="1400" ker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1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&lt;Loss </a:t>
            </a:r>
            <a:r>
              <a:rPr lang="ko-KR" altLang="en-US" sz="1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지표</a:t>
            </a:r>
            <a:r>
              <a:rPr lang="en-US" altLang="ko-KR" sz="1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2875768" y="1723910"/>
            <a:ext cx="1636900" cy="2186310"/>
          </a:xfrm>
          <a:prstGeom prst="straightConnector1">
            <a:avLst/>
          </a:prstGeom>
          <a:ln w="127000" cap="flat">
            <a:solidFill>
              <a:srgbClr val="FF0000">
                <a:alpha val="21000"/>
              </a:srgbClr>
            </a:solidFill>
            <a:miter lim="800000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4712438" y="1723910"/>
            <a:ext cx="1585437" cy="2036634"/>
          </a:xfrm>
          <a:prstGeom prst="straightConnector1">
            <a:avLst/>
          </a:prstGeom>
          <a:ln w="127000">
            <a:solidFill>
              <a:srgbClr val="FF0000">
                <a:alpha val="21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2EC5110-9A6F-45DD-B9BF-02434D64F5AC}"/>
              </a:ext>
            </a:extLst>
          </p:cNvPr>
          <p:cNvSpPr txBox="1"/>
          <p:nvPr/>
        </p:nvSpPr>
        <p:spPr>
          <a:xfrm>
            <a:off x="4858828" y="1366369"/>
            <a:ext cx="1449037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28600" indent="-228600">
              <a:spcBef>
                <a:spcPts val="500"/>
              </a:spcBef>
              <a:buClr>
                <a:srgbClr val="0459A1"/>
              </a:buClr>
              <a:buSzPct val="60000"/>
              <a:buFont typeface="Wingdings" panose="05000000000000000000" pitchFamily="2" charset="2"/>
              <a:buChar char="l"/>
              <a:defRPr kumimoji="1" sz="1400" ker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1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en-US" altLang="ko-KR" sz="15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P,R,mAP</a:t>
            </a:r>
            <a:r>
              <a:rPr lang="en-US" altLang="ko-KR" sz="1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지표</a:t>
            </a:r>
            <a:r>
              <a:rPr lang="en-US" altLang="ko-KR" sz="1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EC5110-9A6F-45DD-B9BF-02434D64F5AC}"/>
              </a:ext>
            </a:extLst>
          </p:cNvPr>
          <p:cNvSpPr txBox="1"/>
          <p:nvPr/>
        </p:nvSpPr>
        <p:spPr>
          <a:xfrm>
            <a:off x="7656708" y="1371938"/>
            <a:ext cx="1640769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28600" indent="-228600">
              <a:spcBef>
                <a:spcPts val="500"/>
              </a:spcBef>
              <a:buClr>
                <a:srgbClr val="0459A1"/>
              </a:buClr>
              <a:buSzPct val="60000"/>
              <a:buFont typeface="Wingdings" panose="05000000000000000000" pitchFamily="2" charset="2"/>
              <a:buChar char="l"/>
              <a:defRPr kumimoji="1" sz="1400" ker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1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&lt;F1 Score </a:t>
            </a:r>
            <a:r>
              <a:rPr lang="ko-KR" altLang="en-US" sz="1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그래프</a:t>
            </a:r>
            <a:r>
              <a:rPr lang="en-US" altLang="ko-KR" sz="1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EC5110-9A6F-45DD-B9BF-02434D64F5AC}"/>
              </a:ext>
            </a:extLst>
          </p:cNvPr>
          <p:cNvSpPr txBox="1"/>
          <p:nvPr/>
        </p:nvSpPr>
        <p:spPr>
          <a:xfrm>
            <a:off x="5770792" y="4212070"/>
            <a:ext cx="164550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28600" indent="-228600">
              <a:spcBef>
                <a:spcPts val="500"/>
              </a:spcBef>
              <a:buClr>
                <a:srgbClr val="0459A1"/>
              </a:buClr>
              <a:buSzPct val="60000"/>
              <a:buFont typeface="Wingdings" panose="05000000000000000000" pitchFamily="2" charset="2"/>
              <a:buChar char="l"/>
              <a:defRPr kumimoji="1" sz="1400" ker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en-US" altLang="ko-KR" sz="1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sz="1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혼동 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행렬 </a:t>
            </a:r>
            <a:r>
              <a:rPr lang="ko-KR" altLang="en-US" sz="1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그래프</a:t>
            </a:r>
            <a:r>
              <a:rPr lang="en-US" altLang="ko-KR" sz="15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739938" y="1210146"/>
            <a:ext cx="3727101" cy="2779325"/>
          </a:xfrm>
          <a:prstGeom prst="rect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161361" latinLnBrk="1">
              <a:defRPr/>
            </a:pPr>
            <a:endParaRPr lang="ko-KR" altLang="en-US" sz="2286" kern="0">
              <a:solidFill>
                <a:prstClr val="white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EC5110-9A6F-45DD-B9BF-02434D64F5AC}"/>
              </a:ext>
            </a:extLst>
          </p:cNvPr>
          <p:cNvSpPr txBox="1"/>
          <p:nvPr/>
        </p:nvSpPr>
        <p:spPr>
          <a:xfrm>
            <a:off x="7359182" y="2754551"/>
            <a:ext cx="506396" cy="2040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28600" indent="-228600">
              <a:spcBef>
                <a:spcPts val="500"/>
              </a:spcBef>
              <a:buClr>
                <a:srgbClr val="0459A1"/>
              </a:buClr>
              <a:buSzPct val="60000"/>
              <a:buFont typeface="Wingdings" panose="05000000000000000000" pitchFamily="2" charset="2"/>
              <a:buChar char="l"/>
              <a:defRPr kumimoji="1" sz="1400" ker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1300" dirty="0" smtClean="0"/>
              <a:t> </a:t>
            </a:r>
            <a:endParaRPr lang="ko-KR" altLang="en-US" sz="1300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8"/>
          <a:srcRect l="3928" t="15976" r="1965" b="6202"/>
          <a:stretch/>
        </p:blipFill>
        <p:spPr>
          <a:xfrm>
            <a:off x="7477043" y="2679561"/>
            <a:ext cx="2011728" cy="36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0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추진 배경 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</a:p>
        </p:txBody>
      </p:sp>
      <p:sp>
        <p:nvSpPr>
          <p:cNvPr id="54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D48BCBC-CFBF-4CEC-107B-DDC029C3FF5E}"/>
              </a:ext>
            </a:extLst>
          </p:cNvPr>
          <p:cNvSpPr txBox="1"/>
          <p:nvPr/>
        </p:nvSpPr>
        <p:spPr>
          <a:xfrm>
            <a:off x="6777370" y="6110991"/>
            <a:ext cx="5131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kern="0" baseline="300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kumimoji="1" lang="ko-KR" altLang="en-US" sz="12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고령자 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안전사고 소비자 안전 주의보 보도자료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(2022, </a:t>
            </a:r>
            <a:r>
              <a:rPr kumimoji="1" lang="ko-KR" altLang="en-US" sz="12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한국소비자원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kumimoji="1" lang="ko-KR" altLang="en-US" sz="12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EC5110-9A6F-45DD-B9BF-02434D64F5AC}"/>
              </a:ext>
            </a:extLst>
          </p:cNvPr>
          <p:cNvSpPr txBox="1"/>
          <p:nvPr/>
        </p:nvSpPr>
        <p:spPr>
          <a:xfrm>
            <a:off x="1778281" y="1092650"/>
            <a:ext cx="9175007" cy="7873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28600" indent="-228600">
              <a:spcBef>
                <a:spcPts val="500"/>
              </a:spcBef>
              <a:buClr>
                <a:srgbClr val="0459A1"/>
              </a:buClr>
              <a:buSzPct val="60000"/>
              <a:buFont typeface="Wingdings" panose="05000000000000000000" pitchFamily="2" charset="2"/>
              <a:buChar char="l"/>
              <a:defRPr kumimoji="1" sz="1400" ker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최근 </a:t>
            </a:r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ko-KR" altLang="en-US" sz="2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년간 고령층 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안전사고는 총 </a:t>
            </a:r>
            <a:r>
              <a:rPr lang="en-US" altLang="ko-KR" sz="2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23,561</a:t>
            </a:r>
            <a:r>
              <a:rPr lang="ko-KR" altLang="en-US" sz="2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건으로</a:t>
            </a:r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endParaRPr lang="en-US" altLang="ko-KR" sz="2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 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</a:t>
            </a:r>
            <a:r>
              <a:rPr lang="ko-KR" altLang="en-US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500" dirty="0"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62.7%(14,778</a:t>
            </a:r>
            <a:r>
              <a:rPr lang="ko-KR" altLang="en-US" sz="2500" dirty="0"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건</a:t>
            </a:r>
            <a:r>
              <a:rPr lang="en-US" altLang="ko-KR" sz="2500" dirty="0"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</a:t>
            </a:r>
            <a:r>
              <a:rPr lang="ko-KR" altLang="en-US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500" dirty="0" smtClean="0"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낙상 사고</a:t>
            </a:r>
            <a:r>
              <a:rPr lang="ko-KR" altLang="en-US" sz="2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확인됨</a:t>
            </a:r>
            <a:endParaRPr lang="ko-KR" altLang="en-US" sz="2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AE1715C9-5A65-2759-A2B8-EEE87AFE4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7775198"/>
              </p:ext>
            </p:extLst>
          </p:nvPr>
        </p:nvGraphicFramePr>
        <p:xfrm>
          <a:off x="3037005" y="2048336"/>
          <a:ext cx="5954595" cy="3968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5">
            <a:extLst>
              <a:ext uri="{FF2B5EF4-FFF2-40B4-BE49-F238E27FC236}">
                <a16:creationId xmlns:a16="http://schemas.microsoft.com/office/drawing/2014/main" id="{7FED46D6-BF0F-5BF0-2766-08309EC8CEB3}"/>
              </a:ext>
            </a:extLst>
          </p:cNvPr>
          <p:cNvSpPr txBox="1"/>
          <p:nvPr/>
        </p:nvSpPr>
        <p:spPr>
          <a:xfrm>
            <a:off x="7366315" y="2903476"/>
            <a:ext cx="1891247" cy="27553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kern="1200" dirty="0">
                <a:highlight>
                  <a:srgbClr val="91F9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62.7 %</a:t>
            </a:r>
            <a:endParaRPr lang="ko-KR" altLang="en-US" sz="2200" kern="1200" dirty="0">
              <a:highlight>
                <a:srgbClr val="91F9FF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56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추진 배경 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</a:p>
        </p:txBody>
      </p:sp>
      <p:sp>
        <p:nvSpPr>
          <p:cNvPr id="54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950" y="2266525"/>
            <a:ext cx="6239519" cy="3750395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72EC5110-9A6F-45DD-B9BF-02434D64F5AC}"/>
              </a:ext>
            </a:extLst>
          </p:cNvPr>
          <p:cNvSpPr txBox="1"/>
          <p:nvPr/>
        </p:nvSpPr>
        <p:spPr>
          <a:xfrm>
            <a:off x="2791170" y="868310"/>
            <a:ext cx="7248107" cy="108491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28600" indent="-228600">
              <a:spcBef>
                <a:spcPts val="500"/>
              </a:spcBef>
              <a:buClr>
                <a:srgbClr val="0459A1"/>
              </a:buClr>
              <a:buSzPct val="60000"/>
              <a:buFont typeface="Wingdings" panose="05000000000000000000" pitchFamily="2" charset="2"/>
              <a:buChar char="l"/>
              <a:defRPr kumimoji="1" sz="1400" ker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marL="0" lvl="0" indent="0" algn="ctr">
              <a:lnSpc>
                <a:spcPct val="150000"/>
              </a:lnSpc>
              <a:buNone/>
            </a:pP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낙상 사고의 </a:t>
            </a:r>
            <a:r>
              <a:rPr lang="en-US" altLang="ko-KR" sz="2500" dirty="0"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74.0%(11,055</a:t>
            </a:r>
            <a:r>
              <a:rPr lang="ko-KR" altLang="en-US" sz="2500" dirty="0"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건</a:t>
            </a:r>
            <a:r>
              <a:rPr lang="en-US" altLang="ko-KR" sz="2500" dirty="0"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500" dirty="0"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주택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에서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500" dirty="0"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했고</a:t>
            </a:r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/>
            </a:r>
            <a:b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욕실 바닥에서 미끄러지거나 침대에서 떨어지는 사례가 많음</a:t>
            </a:r>
            <a:endParaRPr lang="en-US" altLang="ko-KR" sz="2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48BCBC-CFBF-4CEC-107B-DDC029C3FF5E}"/>
              </a:ext>
            </a:extLst>
          </p:cNvPr>
          <p:cNvSpPr txBox="1"/>
          <p:nvPr/>
        </p:nvSpPr>
        <p:spPr>
          <a:xfrm>
            <a:off x="6777370" y="6110991"/>
            <a:ext cx="5131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kern="0" baseline="300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kumimoji="1" lang="ko-KR" altLang="en-US" sz="12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고령자 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안전사고 소비자 안전 주의보 보도자료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(2022, </a:t>
            </a:r>
            <a:r>
              <a:rPr kumimoji="1" lang="ko-KR" altLang="en-US" sz="12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한국소비자원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kumimoji="1" lang="ko-KR" altLang="en-US" sz="12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53250" y="4335148"/>
            <a:ext cx="1809750" cy="627377"/>
          </a:xfrm>
          <a:prstGeom prst="rect">
            <a:avLst/>
          </a:prstGeom>
          <a:solidFill>
            <a:srgbClr val="91F9FF"/>
          </a:solidFill>
          <a:ln>
            <a:solidFill>
              <a:srgbClr val="91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주택 </a:t>
            </a:r>
            <a:r>
              <a:rPr lang="en-US" altLang="ko-KR" sz="25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74.0%</a:t>
            </a:r>
            <a:endParaRPr lang="ko-KR" altLang="en-US" sz="25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3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추진 배경 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</a:p>
        </p:txBody>
      </p:sp>
      <p:sp>
        <p:nvSpPr>
          <p:cNvPr id="54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D48BCBC-CFBF-4CEC-107B-DDC029C3FF5E}"/>
              </a:ext>
            </a:extLst>
          </p:cNvPr>
          <p:cNvSpPr txBox="1"/>
          <p:nvPr/>
        </p:nvSpPr>
        <p:spPr>
          <a:xfrm>
            <a:off x="6105525" y="6030715"/>
            <a:ext cx="5794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kern="0" baseline="300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r>
              <a:rPr kumimoji="1" lang="ko-KR" altLang="en-US" sz="12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고령자 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안전사고 소비자 안전 주의보 보도자료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(2022, </a:t>
            </a:r>
            <a:r>
              <a:rPr kumimoji="1" lang="ko-KR" altLang="en-US" sz="12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한국소비자원</a:t>
            </a:r>
            <a:r>
              <a:rPr kumimoji="1" lang="en-US" altLang="ko-KR" sz="12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algn="r"/>
            <a:r>
              <a:rPr kumimoji="1" lang="en-US" altLang="ko-KR" sz="1200" kern="0" baseline="30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kumimoji="1" lang="ko-KR" altLang="en-US" sz="12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김길원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기자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,“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낙상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노인 건강에 치명타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사망위험 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 높여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“,</a:t>
            </a:r>
            <a:r>
              <a:rPr kumimoji="1" lang="ko-KR" altLang="en-US" sz="1200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연합뉴스 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,2023.12.30</a:t>
            </a:r>
            <a:endParaRPr kumimoji="1" lang="ko-KR" altLang="en-US" sz="12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endParaRPr kumimoji="1" lang="ko-KR" altLang="en-US" sz="12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4" name="한쪽 모서리가 둥근 사각형 54">
            <a:extLst>
              <a:ext uri="{FF2B5EF4-FFF2-40B4-BE49-F238E27FC236}">
                <a16:creationId xmlns:a16="http://schemas.microsoft.com/office/drawing/2014/main" id="{F62EF086-DC2B-405A-A33A-EA905E0D5ABE}"/>
              </a:ext>
            </a:extLst>
          </p:cNvPr>
          <p:cNvSpPr/>
          <p:nvPr/>
        </p:nvSpPr>
        <p:spPr>
          <a:xfrm>
            <a:off x="1724091" y="2251576"/>
            <a:ext cx="3464417" cy="506046"/>
          </a:xfrm>
          <a:prstGeom prst="round1Rect">
            <a:avLst>
              <a:gd name="adj" fmla="val 0"/>
            </a:avLst>
          </a:prstGeom>
          <a:solidFill>
            <a:srgbClr val="0459A1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ko-KR" altLang="en-US" sz="16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고령층 낙상 사고 발생 현황</a:t>
            </a:r>
            <a:endParaRPr lang="ko-KR" altLang="en-US" sz="1600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2" name="차트 21"/>
          <p:cNvGraphicFramePr/>
          <p:nvPr>
            <p:extLst>
              <p:ext uri="{D42A27DB-BD31-4B8C-83A1-F6EECF244321}">
                <p14:modId xmlns:p14="http://schemas.microsoft.com/office/powerpoint/2010/main" val="1906302122"/>
              </p:ext>
            </p:extLst>
          </p:nvPr>
        </p:nvGraphicFramePr>
        <p:xfrm>
          <a:off x="2275238" y="2757622"/>
          <a:ext cx="2317966" cy="2589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4" name="TextBox 133">
            <a:extLst>
              <a:ext uri="{FF2B5EF4-FFF2-40B4-BE49-F238E27FC236}">
                <a16:creationId xmlns:a16="http://schemas.microsoft.com/office/drawing/2014/main" id="{72EC5110-9A6F-45DD-B9BF-02434D64F5AC}"/>
              </a:ext>
            </a:extLst>
          </p:cNvPr>
          <p:cNvSpPr txBox="1"/>
          <p:nvPr/>
        </p:nvSpPr>
        <p:spPr>
          <a:xfrm>
            <a:off x="981285" y="2954754"/>
            <a:ext cx="2658573" cy="4642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28600" indent="-228600">
              <a:spcBef>
                <a:spcPts val="500"/>
              </a:spcBef>
              <a:buClr>
                <a:srgbClr val="0459A1"/>
              </a:buClr>
              <a:buSzPct val="60000"/>
              <a:buFont typeface="Wingdings" panose="05000000000000000000" pitchFamily="2" charset="2"/>
              <a:buChar char="l"/>
              <a:defRPr kumimoji="1" sz="1400" ker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sz="1300" dirty="0" smtClean="0"/>
              <a:t>추락</a:t>
            </a:r>
            <a:endParaRPr lang="en-US" altLang="ko-KR" sz="1300" dirty="0" smtClean="0"/>
          </a:p>
          <a:p>
            <a:pPr marL="0" indent="0" algn="ctr">
              <a:buNone/>
            </a:pPr>
            <a:r>
              <a:rPr lang="en-US" altLang="ko-KR" sz="1300" dirty="0" smtClean="0"/>
              <a:t>2,763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2EC5110-9A6F-45DD-B9BF-02434D64F5AC}"/>
              </a:ext>
            </a:extLst>
          </p:cNvPr>
          <p:cNvSpPr txBox="1"/>
          <p:nvPr/>
        </p:nvSpPr>
        <p:spPr>
          <a:xfrm>
            <a:off x="2104934" y="3800954"/>
            <a:ext cx="2658573" cy="5257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28600" indent="-228600">
              <a:spcBef>
                <a:spcPts val="500"/>
              </a:spcBef>
              <a:buClr>
                <a:srgbClr val="0459A1"/>
              </a:buClr>
              <a:buSzPct val="60000"/>
              <a:buFont typeface="Wingdings" panose="05000000000000000000" pitchFamily="2" charset="2"/>
              <a:buChar char="l"/>
              <a:defRPr kumimoji="1" sz="1400" ker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ko-KR" altLang="en-US" sz="1500" dirty="0" smtClean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미끄러짐</a:t>
            </a:r>
            <a:r>
              <a:rPr lang="en-US" altLang="ko-KR" sz="1500" dirty="0" smtClean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1500" dirty="0" smtClean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넘어짐</a:t>
            </a:r>
            <a:endParaRPr lang="en-US" altLang="ko-KR" sz="1500" dirty="0" smtClean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marL="0" indent="0" algn="ctr">
              <a:buNone/>
            </a:pPr>
            <a:r>
              <a:rPr lang="en-US" altLang="ko-KR" sz="1500" dirty="0" smtClean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12,015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EC5110-9A6F-45DD-B9BF-02434D64F5AC}"/>
              </a:ext>
            </a:extLst>
          </p:cNvPr>
          <p:cNvSpPr txBox="1"/>
          <p:nvPr/>
        </p:nvSpPr>
        <p:spPr>
          <a:xfrm>
            <a:off x="3456299" y="2815957"/>
            <a:ext cx="2430858" cy="2000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28600" indent="-228600">
              <a:spcBef>
                <a:spcPts val="500"/>
              </a:spcBef>
              <a:buClr>
                <a:srgbClr val="0459A1"/>
              </a:buClr>
              <a:buSzPct val="60000"/>
              <a:buFont typeface="Wingdings" panose="05000000000000000000" pitchFamily="2" charset="2"/>
              <a:buChar char="l"/>
              <a:defRPr kumimoji="1" sz="1400" ker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marL="0" indent="0" algn="ctr">
              <a:buNone/>
            </a:pPr>
            <a:r>
              <a:rPr lang="en-US" altLang="ko-KR" sz="1300" dirty="0" smtClean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</a:t>
            </a:r>
            <a:r>
              <a:rPr lang="ko-KR" altLang="en-US" sz="1300" dirty="0" smtClean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단위</a:t>
            </a:r>
            <a:r>
              <a:rPr lang="en-US" altLang="ko-KR" sz="1300" dirty="0" smtClean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: </a:t>
            </a:r>
            <a:r>
              <a:rPr lang="ko-KR" altLang="en-US" sz="1300" dirty="0" smtClean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건</a:t>
            </a:r>
            <a:r>
              <a:rPr lang="en-US" altLang="ko-KR" sz="1300" dirty="0" smtClean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EC5110-9A6F-45DD-B9BF-02434D64F5AC}"/>
              </a:ext>
            </a:extLst>
          </p:cNvPr>
          <p:cNvSpPr txBox="1"/>
          <p:nvPr/>
        </p:nvSpPr>
        <p:spPr>
          <a:xfrm>
            <a:off x="1774678" y="1142483"/>
            <a:ext cx="9175007" cy="5216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28600" indent="-228600">
              <a:spcBef>
                <a:spcPts val="500"/>
              </a:spcBef>
              <a:buClr>
                <a:srgbClr val="0459A1"/>
              </a:buClr>
              <a:buSzPct val="60000"/>
              <a:buFont typeface="Wingdings" panose="05000000000000000000" pitchFamily="2" charset="2"/>
              <a:buChar char="l"/>
              <a:defRPr kumimoji="1" sz="1400" ker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고령층 낙상 사고는 </a:t>
            </a:r>
            <a:r>
              <a:rPr lang="ko-KR" altLang="en-US" sz="2500" dirty="0"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생명에 지장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줄 수 있어 </a:t>
            </a:r>
            <a:r>
              <a:rPr lang="ko-KR" altLang="en-US" sz="2500" dirty="0"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각별한 주의</a:t>
            </a:r>
            <a:r>
              <a:rPr lang="ko-KR" altLang="en-US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500" dirty="0">
                <a:solidFill>
                  <a:srgbClr val="3C74C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필요</a:t>
            </a:r>
          </a:p>
        </p:txBody>
      </p:sp>
      <p:sp>
        <p:nvSpPr>
          <p:cNvPr id="2" name="갈매기형 수장 1"/>
          <p:cNvSpPr/>
          <p:nvPr/>
        </p:nvSpPr>
        <p:spPr>
          <a:xfrm>
            <a:off x="5309897" y="3768231"/>
            <a:ext cx="123825" cy="257175"/>
          </a:xfrm>
          <a:prstGeom prst="chevron">
            <a:avLst/>
          </a:prstGeom>
          <a:solidFill>
            <a:srgbClr val="3C74C5"/>
          </a:solidFill>
          <a:ln>
            <a:solidFill>
              <a:srgbClr val="3C74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갈매기형 수장 16"/>
          <p:cNvSpPr/>
          <p:nvPr/>
        </p:nvSpPr>
        <p:spPr>
          <a:xfrm>
            <a:off x="5433722" y="3768230"/>
            <a:ext cx="123825" cy="257175"/>
          </a:xfrm>
          <a:prstGeom prst="chevron">
            <a:avLst/>
          </a:prstGeom>
          <a:solidFill>
            <a:srgbClr val="3C74C5"/>
          </a:solidFill>
          <a:ln>
            <a:solidFill>
              <a:srgbClr val="3C74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157" y="3212658"/>
            <a:ext cx="5643137" cy="12347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556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추진 </a:t>
            </a:r>
            <a:r>
              <a:rPr lang="ko-KR" altLang="en-US" b="1" i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</a:p>
        </p:txBody>
      </p:sp>
      <p:sp>
        <p:nvSpPr>
          <p:cNvPr id="54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D48BCBC-CFBF-4CEC-107B-DDC029C3FF5E}"/>
              </a:ext>
            </a:extLst>
          </p:cNvPr>
          <p:cNvSpPr txBox="1"/>
          <p:nvPr/>
        </p:nvSpPr>
        <p:spPr>
          <a:xfrm>
            <a:off x="5487371" y="6033025"/>
            <a:ext cx="6314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kern="0" baseline="30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kumimoji="1" lang="ko-KR" altLang="en-US" sz="12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박선재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기자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,”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보라매병원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낙상 예방활동 눈길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 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전년대비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37% </a:t>
            </a:r>
            <a:r>
              <a:rPr kumimoji="1" lang="ko-KR" altLang="en-US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감소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“,</a:t>
            </a:r>
            <a:r>
              <a:rPr kumimoji="1" lang="ko-KR" altLang="en-US" sz="1200" kern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메디컬옵저버</a:t>
            </a:r>
            <a:r>
              <a:rPr kumimoji="1" lang="en-US" altLang="ko-KR" sz="12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,2024.09.04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31" y="1342524"/>
            <a:ext cx="7203944" cy="9067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EC5110-9A6F-45DD-B9BF-02434D64F5AC}"/>
              </a:ext>
            </a:extLst>
          </p:cNvPr>
          <p:cNvSpPr txBox="1"/>
          <p:nvPr/>
        </p:nvSpPr>
        <p:spPr>
          <a:xfrm>
            <a:off x="-2972273" y="719280"/>
            <a:ext cx="9175007" cy="4589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28600" indent="-228600">
              <a:spcBef>
                <a:spcPts val="500"/>
              </a:spcBef>
              <a:buClr>
                <a:srgbClr val="0459A1"/>
              </a:buClr>
              <a:buSzPct val="60000"/>
              <a:buFont typeface="Wingdings" panose="05000000000000000000" pitchFamily="2" charset="2"/>
              <a:buChar char="l"/>
              <a:defRPr kumimoji="1" sz="1400" ker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2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 적용 사례</a:t>
            </a:r>
            <a:r>
              <a:rPr lang="en-US" altLang="ko-KR" sz="2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  <a:endParaRPr lang="ko-KR" altLang="en-US" sz="2500" dirty="0">
              <a:solidFill>
                <a:srgbClr val="3C74C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76371" y="1409700"/>
            <a:ext cx="2672229" cy="495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92717" y="1371082"/>
            <a:ext cx="27558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ko-KR" altLang="en-US" sz="2500" b="1" dirty="0">
                <a:solidFill>
                  <a:srgbClr val="3C74C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전년 대비 </a:t>
            </a:r>
            <a:r>
              <a:rPr lang="en-US" altLang="ko-KR" sz="2500" b="1" dirty="0">
                <a:solidFill>
                  <a:srgbClr val="3C74C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37% </a:t>
            </a:r>
            <a:r>
              <a:rPr lang="ko-KR" altLang="en-US" sz="2500" b="1" dirty="0">
                <a:solidFill>
                  <a:srgbClr val="3C74C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감소</a:t>
            </a:r>
            <a:endParaRPr lang="en-US" altLang="ko-KR" sz="2500" b="1" dirty="0">
              <a:solidFill>
                <a:srgbClr val="3C74C5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11" y="2656660"/>
            <a:ext cx="8236247" cy="258991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9CA7335-280E-4F1D-B164-A3EE873FF59E}"/>
              </a:ext>
            </a:extLst>
          </p:cNvPr>
          <p:cNvSpPr/>
          <p:nvPr/>
        </p:nvSpPr>
        <p:spPr>
          <a:xfrm>
            <a:off x="2101892" y="5157754"/>
            <a:ext cx="2886475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kern="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양손형</a:t>
            </a:r>
            <a:r>
              <a:rPr kumimoji="1" lang="ko-KR" altLang="en-US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변기 손잡이</a:t>
            </a:r>
            <a:endParaRPr kumimoji="1" lang="ko-KR" altLang="en-US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CA7335-280E-4F1D-B164-A3EE873FF59E}"/>
              </a:ext>
            </a:extLst>
          </p:cNvPr>
          <p:cNvSpPr/>
          <p:nvPr/>
        </p:nvSpPr>
        <p:spPr>
          <a:xfrm>
            <a:off x="4895929" y="5157752"/>
            <a:ext cx="2886475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낙상방지매트</a:t>
            </a:r>
            <a:endParaRPr kumimoji="1" lang="ko-KR" altLang="en-US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CA7335-280E-4F1D-B164-A3EE873FF59E}"/>
              </a:ext>
            </a:extLst>
          </p:cNvPr>
          <p:cNvSpPr/>
          <p:nvPr/>
        </p:nvSpPr>
        <p:spPr>
          <a:xfrm>
            <a:off x="7656244" y="5157750"/>
            <a:ext cx="2886475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야간 </a:t>
            </a:r>
            <a:r>
              <a:rPr kumimoji="1" lang="ko-KR" altLang="en-US" kern="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센서등</a:t>
            </a:r>
            <a:r>
              <a:rPr kumimoji="1" lang="ko-KR" altLang="en-US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부착</a:t>
            </a:r>
            <a:endParaRPr kumimoji="1" lang="ko-KR" altLang="en-US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70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8"/>
            <a:ext cx="12192000" cy="68558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67741" y="2926683"/>
            <a:ext cx="358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7525" fontAlgn="base">
              <a:spcBef>
                <a:spcPct val="0"/>
              </a:spcBef>
              <a:spcAft>
                <a:spcPts val="529"/>
              </a:spcAft>
              <a:defRPr/>
            </a:pPr>
            <a:r>
              <a:rPr lang="en-US" altLang="ko-KR" sz="3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II. </a:t>
            </a:r>
            <a:r>
              <a:rPr lang="ko-KR" altLang="en-US" sz="3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개요</a:t>
            </a:r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3150" y="6482061"/>
            <a:ext cx="2228850" cy="365125"/>
          </a:xfrm>
        </p:spPr>
        <p:txBody>
          <a:bodyPr/>
          <a:lstStyle/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102" name="원호 101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102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16" name="원호 115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1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1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원호 107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111" name="원호 110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113" name="원호 112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11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11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65" b="82900" l="9244" r="91765">
                        <a14:foregroundMark x1="81513" y1="32714" x2="81513" y2="32714"/>
                        <a14:foregroundMark x1="81008" y1="22305" x2="81008" y2="22305"/>
                        <a14:foregroundMark x1="87563" y1="19331" x2="87563" y2="19331"/>
                        <a14:foregroundMark x1="89580" y1="25651" x2="89580" y2="25651"/>
                        <a14:foregroundMark x1="90420" y1="36803" x2="90420" y2="36803"/>
                        <a14:foregroundMark x1="88739" y1="44610" x2="88739" y2="44610"/>
                        <a14:foregroundMark x1="76807" y1="35316" x2="76807" y2="35316"/>
                        <a14:foregroundMark x1="76471" y1="31227" x2="76471" y2="31227"/>
                        <a14:foregroundMark x1="82689" y1="46468" x2="82689" y2="46468"/>
                        <a14:foregroundMark x1="88739" y1="33457" x2="88739" y2="33457"/>
                        <a14:foregroundMark x1="84538" y1="22677" x2="84202" y2="21933"/>
                        <a14:foregroundMark x1="77479" y1="31970" x2="77479" y2="31970"/>
                        <a14:foregroundMark x1="68571" y1="20446" x2="68571" y2="20446"/>
                        <a14:foregroundMark x1="68571" y1="15985" x2="68571" y2="15985"/>
                        <a14:foregroundMark x1="69412" y1="55762" x2="69412" y2="55762"/>
                        <a14:foregroundMark x1="63529" y1="83271" x2="63529" y2="83271"/>
                        <a14:foregroundMark x1="74622" y1="81784" x2="74622" y2="81784"/>
                        <a14:foregroundMark x1="81513" y1="56506" x2="81513" y2="56506"/>
                        <a14:foregroundMark x1="58992" y1="55762" x2="58992" y2="55762"/>
                        <a14:foregroundMark x1="59160" y1="67286" x2="59160" y2="67286"/>
                        <a14:foregroundMark x1="53277" y1="64684" x2="53277" y2="64684"/>
                        <a14:foregroundMark x1="50924" y1="63941" x2="50924" y2="63941"/>
                        <a14:foregroundMark x1="88571" y1="63941" x2="88571" y2="63941"/>
                        <a14:foregroundMark x1="71092" y1="64684" x2="71092" y2="64684"/>
                        <a14:foregroundMark x1="45378" y1="68773" x2="45378" y2="68773"/>
                        <a14:foregroundMark x1="40840" y1="63569" x2="40840" y2="63569"/>
                        <a14:foregroundMark x1="38487" y1="73978" x2="38487" y2="73978"/>
                        <a14:foregroundMark x1="41513" y1="73978" x2="41513" y2="73978"/>
                        <a14:foregroundMark x1="45042" y1="80669" x2="45042" y2="80669"/>
                        <a14:foregroundMark x1="66050" y1="71375" x2="66050" y2="71375"/>
                        <a14:foregroundMark x1="37311" y1="72491" x2="37311" y2="72491"/>
                        <a14:foregroundMark x1="31597" y1="63569" x2="31597" y2="63569"/>
                        <a14:foregroundMark x1="28739" y1="63569" x2="28739" y2="63569"/>
                        <a14:foregroundMark x1="30588" y1="77695" x2="30588" y2="77695"/>
                        <a14:foregroundMark x1="34622" y1="81784" x2="34622" y2="81784"/>
                        <a14:foregroundMark x1="21345" y1="64312" x2="21345" y2="64312"/>
                        <a14:foregroundMark x1="10588" y1="63941" x2="10588" y2="63941"/>
                        <a14:foregroundMark x1="9916" y1="55762" x2="9916" y2="55762"/>
                        <a14:foregroundMark x1="87731" y1="26394" x2="87731" y2="26394"/>
                        <a14:foregroundMark x1="87395" y1="23792" x2="87395" y2="23792"/>
                        <a14:foregroundMark x1="80672" y1="27509" x2="80672" y2="27509"/>
                        <a14:foregroundMark x1="81008" y1="17100" x2="81008" y2="17100"/>
                        <a14:foregroundMark x1="77143" y1="22305" x2="77143" y2="22305"/>
                        <a14:foregroundMark x1="82689" y1="18587" x2="82689" y2="18587"/>
                        <a14:foregroundMark x1="87899" y1="18216" x2="87899" y2="18216"/>
                        <a14:foregroundMark x1="83025" y1="11896" x2="83025" y2="11896"/>
                        <a14:foregroundMark x1="82353" y1="20818" x2="82353" y2="20818"/>
                        <a14:foregroundMark x1="72941" y1="71747" x2="72941" y2="71747"/>
                        <a14:foregroundMark x1="88739" y1="60223" x2="88739" y2="60223"/>
                        <a14:foregroundMark x1="86891" y1="73234" x2="86891" y2="73234"/>
                        <a14:foregroundMark x1="80000" y1="76580" x2="80000" y2="76580"/>
                        <a14:foregroundMark x1="32941" y1="63569" x2="32941" y2="63569"/>
                        <a14:foregroundMark x1="30924" y1="80297" x2="30924" y2="80297"/>
                        <a14:foregroundMark x1="22857" y1="65428" x2="22857" y2="65428"/>
                      </a14:backgroundRemoval>
                    </a14:imgEffect>
                  </a14:imgLayer>
                </a14:imgProps>
              </a:ext>
            </a:extLst>
          </a:blip>
          <a:srcRect t="6631" r="6047" b="9776"/>
          <a:stretch/>
        </p:blipFill>
        <p:spPr>
          <a:xfrm>
            <a:off x="10279272" y="328616"/>
            <a:ext cx="1518518" cy="58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0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</a:t>
            </a:r>
            <a:r>
              <a:rPr lang="ko-KR" altLang="en-US" b="1" i="1" kern="0" dirty="0" smtClean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endParaRPr lang="en-US" altLang="ko-KR" b="1" i="1" kern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0" name="슬라이드 번호 개체 틀 8">
            <a:extLst>
              <a:ext uri="{FF2B5EF4-FFF2-40B4-BE49-F238E27FC236}">
                <a16:creationId xmlns:a16="http://schemas.microsoft.com/office/drawing/2014/main" id="{A96F8EB7-6B59-7299-6E22-545BD30E4008}"/>
              </a:ext>
            </a:extLst>
          </p:cNvPr>
          <p:cNvSpPr txBox="1">
            <a:spLocks/>
          </p:cNvSpPr>
          <p:nvPr/>
        </p:nvSpPr>
        <p:spPr>
          <a:xfrm>
            <a:off x="9963150" y="648206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31" name="그림 2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373" y="2854802"/>
            <a:ext cx="8367106" cy="2266950"/>
          </a:xfrm>
          <a:prstGeom prst="rect">
            <a:avLst/>
          </a:prstGeom>
        </p:spPr>
      </p:pic>
      <p:sp>
        <p:nvSpPr>
          <p:cNvPr id="232" name="직사각형 231"/>
          <p:cNvSpPr/>
          <p:nvPr/>
        </p:nvSpPr>
        <p:spPr>
          <a:xfrm>
            <a:off x="4074343" y="3515202"/>
            <a:ext cx="50292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3" name="그룹 232"/>
          <p:cNvGrpSpPr/>
          <p:nvPr/>
        </p:nvGrpSpPr>
        <p:grpSpPr>
          <a:xfrm>
            <a:off x="4103947" y="3675222"/>
            <a:ext cx="366636" cy="312420"/>
            <a:chOff x="3345180" y="975359"/>
            <a:chExt cx="463242" cy="367838"/>
          </a:xfrm>
        </p:grpSpPr>
        <p:sp>
          <p:nvSpPr>
            <p:cNvPr id="234" name="직사각형 233"/>
            <p:cNvSpPr/>
            <p:nvPr/>
          </p:nvSpPr>
          <p:spPr>
            <a:xfrm>
              <a:off x="3345180" y="975359"/>
              <a:ext cx="457200" cy="3678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531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타원 234"/>
            <p:cNvSpPr/>
            <p:nvPr/>
          </p:nvSpPr>
          <p:spPr>
            <a:xfrm flipV="1">
              <a:off x="3664977" y="1038393"/>
              <a:ext cx="67126" cy="45719"/>
            </a:xfrm>
            <a:prstGeom prst="ellipse">
              <a:avLst/>
            </a:prstGeom>
            <a:solidFill>
              <a:srgbClr val="253140"/>
            </a:solidFill>
            <a:ln>
              <a:solidFill>
                <a:srgbClr val="2531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이등변 삼각형 235"/>
            <p:cNvSpPr/>
            <p:nvPr/>
          </p:nvSpPr>
          <p:spPr>
            <a:xfrm>
              <a:off x="3352800" y="1087959"/>
              <a:ext cx="294339" cy="255237"/>
            </a:xfrm>
            <a:prstGeom prst="triangle">
              <a:avLst/>
            </a:prstGeom>
            <a:solidFill>
              <a:srgbClr val="253140"/>
            </a:solidFill>
            <a:ln>
              <a:solidFill>
                <a:srgbClr val="2531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이등변 삼각형 236"/>
            <p:cNvSpPr/>
            <p:nvPr/>
          </p:nvSpPr>
          <p:spPr>
            <a:xfrm>
              <a:off x="3525250" y="1163249"/>
              <a:ext cx="283172" cy="179948"/>
            </a:xfrm>
            <a:prstGeom prst="triangle">
              <a:avLst/>
            </a:prstGeom>
            <a:solidFill>
              <a:srgbClr val="253140"/>
            </a:solidFill>
            <a:ln>
              <a:solidFill>
                <a:srgbClr val="2531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8" name="모서리가 둥근 직사각형 237"/>
          <p:cNvSpPr/>
          <p:nvPr/>
        </p:nvSpPr>
        <p:spPr>
          <a:xfrm>
            <a:off x="10014524" y="3643028"/>
            <a:ext cx="501259" cy="47288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</a:t>
            </a:r>
            <a:endParaRPr lang="ko-KR" altLang="en-US" sz="15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9" name="직사각형 238"/>
          <p:cNvSpPr/>
          <p:nvPr/>
        </p:nvSpPr>
        <p:spPr>
          <a:xfrm>
            <a:off x="3609896" y="4201002"/>
            <a:ext cx="967367" cy="59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0" name="그림 239"/>
          <p:cNvPicPr>
            <a:picLocks noChangeAspect="1"/>
          </p:cNvPicPr>
          <p:nvPr/>
        </p:nvPicPr>
        <p:blipFill rotWithShape="1">
          <a:blip r:embed="rId4"/>
          <a:srcRect l="13655" t="29463" r="14819" b="28216"/>
          <a:stretch/>
        </p:blipFill>
        <p:spPr>
          <a:xfrm>
            <a:off x="3488136" y="4115911"/>
            <a:ext cx="1285101" cy="6858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125259" y="2206774"/>
            <a:ext cx="2647978" cy="3407462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/>
          <p:cNvSpPr/>
          <p:nvPr/>
        </p:nvSpPr>
        <p:spPr>
          <a:xfrm>
            <a:off x="4939876" y="2206774"/>
            <a:ext cx="3128266" cy="3407462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245"/>
          <p:cNvSpPr/>
          <p:nvPr/>
        </p:nvSpPr>
        <p:spPr>
          <a:xfrm>
            <a:off x="8248374" y="2206774"/>
            <a:ext cx="2401106" cy="3407462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714378" y="2007420"/>
            <a:ext cx="1533262" cy="398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/>
          <p:cNvSpPr/>
          <p:nvPr/>
        </p:nvSpPr>
        <p:spPr>
          <a:xfrm>
            <a:off x="5726534" y="1747831"/>
            <a:ext cx="1533262" cy="8396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69CA7335-280E-4F1D-B164-A3EE873FF59E}"/>
              </a:ext>
            </a:extLst>
          </p:cNvPr>
          <p:cNvSpPr/>
          <p:nvPr/>
        </p:nvSpPr>
        <p:spPr>
          <a:xfrm>
            <a:off x="2729796" y="1935997"/>
            <a:ext cx="1516680" cy="4678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주거 </a:t>
            </a:r>
            <a:r>
              <a:rPr kumimoji="1" lang="ko-KR" altLang="en-US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촬영</a:t>
            </a: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69CA7335-280E-4F1D-B164-A3EE873FF59E}"/>
              </a:ext>
            </a:extLst>
          </p:cNvPr>
          <p:cNvSpPr/>
          <p:nvPr/>
        </p:nvSpPr>
        <p:spPr>
          <a:xfrm>
            <a:off x="5725061" y="1695989"/>
            <a:ext cx="1533262" cy="88338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분석 및 </a:t>
            </a:r>
            <a:r>
              <a:rPr kumimoji="1" lang="ko-KR" altLang="en-US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추천 목록 전송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8690876" y="2055013"/>
            <a:ext cx="1533262" cy="398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9CA7335-280E-4F1D-B164-A3EE873FF59E}"/>
              </a:ext>
            </a:extLst>
          </p:cNvPr>
          <p:cNvSpPr/>
          <p:nvPr/>
        </p:nvSpPr>
        <p:spPr>
          <a:xfrm>
            <a:off x="8668910" y="1964967"/>
            <a:ext cx="1577193" cy="5078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kern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 공간 배치</a:t>
            </a:r>
            <a:endParaRPr kumimoji="1" lang="ko-KR" altLang="en-US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0404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39136" y="1038890"/>
            <a:ext cx="3100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r>
              <a:rPr lang="en-US" altLang="ko-KR" sz="20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interiAR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애플리케이션 소개</a:t>
            </a:r>
            <a:endParaRPr lang="en-US" altLang="ko-KR" sz="5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50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2276</TotalTime>
  <Words>1555</Words>
  <Application>Microsoft Office PowerPoint</Application>
  <PresentationFormat>와이드스크린</PresentationFormat>
  <Paragraphs>474</Paragraphs>
  <Slides>35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9" baseType="lpstr">
      <vt:lpstr>나눔스퀘어_ac</vt:lpstr>
      <vt:lpstr>나눔스퀘어OTF_ac ExtraBold</vt:lpstr>
      <vt:lpstr>Pretendard Medium</vt:lpstr>
      <vt:lpstr>나눔스퀘어_ac ExtraBold</vt:lpstr>
      <vt:lpstr>나눔고딕</vt:lpstr>
      <vt:lpstr>맑은 고딕</vt:lpstr>
      <vt:lpstr>나눔스퀘어_ac Bold</vt:lpstr>
      <vt:lpstr>나눔스퀘어 ExtraBold</vt:lpstr>
      <vt:lpstr>Wingdings</vt:lpstr>
      <vt:lpstr>Aharoni</vt:lpstr>
      <vt:lpstr>Arial</vt:lpstr>
      <vt:lpstr>Cambria Math</vt:lpstr>
      <vt:lpstr>조선일보명조</vt:lpstr>
      <vt:lpstr>53_Office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Admin</cp:lastModifiedBy>
  <cp:revision>317</cp:revision>
  <dcterms:created xsi:type="dcterms:W3CDTF">2022-02-20T14:27:04Z</dcterms:created>
  <dcterms:modified xsi:type="dcterms:W3CDTF">2024-11-20T22:47:10Z</dcterms:modified>
</cp:coreProperties>
</file>